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578" r:id="rId2"/>
    <p:sldId id="599" r:id="rId3"/>
    <p:sldId id="600" r:id="rId4"/>
    <p:sldId id="601" r:id="rId5"/>
    <p:sldId id="602" r:id="rId6"/>
    <p:sldId id="603" r:id="rId7"/>
    <p:sldId id="604" r:id="rId8"/>
    <p:sldId id="681" r:id="rId9"/>
    <p:sldId id="605" r:id="rId10"/>
    <p:sldId id="606" r:id="rId11"/>
    <p:sldId id="607" r:id="rId12"/>
    <p:sldId id="608" r:id="rId13"/>
    <p:sldId id="609" r:id="rId14"/>
    <p:sldId id="610" r:id="rId15"/>
    <p:sldId id="611" r:id="rId16"/>
    <p:sldId id="612" r:id="rId17"/>
    <p:sldId id="613" r:id="rId18"/>
    <p:sldId id="614" r:id="rId19"/>
    <p:sldId id="615" r:id="rId20"/>
    <p:sldId id="616" r:id="rId21"/>
    <p:sldId id="617" r:id="rId22"/>
    <p:sldId id="618" r:id="rId23"/>
    <p:sldId id="619" r:id="rId24"/>
    <p:sldId id="620" r:id="rId25"/>
    <p:sldId id="621" r:id="rId26"/>
    <p:sldId id="622" r:id="rId27"/>
    <p:sldId id="623" r:id="rId28"/>
    <p:sldId id="624" r:id="rId29"/>
    <p:sldId id="625" r:id="rId30"/>
    <p:sldId id="626" r:id="rId31"/>
    <p:sldId id="627" r:id="rId32"/>
    <p:sldId id="628" r:id="rId33"/>
    <p:sldId id="629" r:id="rId34"/>
    <p:sldId id="630" r:id="rId35"/>
    <p:sldId id="631" r:id="rId36"/>
    <p:sldId id="632" r:id="rId37"/>
    <p:sldId id="633" r:id="rId38"/>
    <p:sldId id="634" r:id="rId39"/>
    <p:sldId id="635" r:id="rId40"/>
    <p:sldId id="636" r:id="rId41"/>
    <p:sldId id="637" r:id="rId42"/>
    <p:sldId id="638" r:id="rId43"/>
    <p:sldId id="639" r:id="rId44"/>
    <p:sldId id="640" r:id="rId45"/>
    <p:sldId id="641" r:id="rId46"/>
    <p:sldId id="642" r:id="rId47"/>
    <p:sldId id="643" r:id="rId48"/>
    <p:sldId id="644" r:id="rId49"/>
    <p:sldId id="645" r:id="rId50"/>
    <p:sldId id="646" r:id="rId51"/>
    <p:sldId id="647" r:id="rId52"/>
    <p:sldId id="648" r:id="rId53"/>
    <p:sldId id="649" r:id="rId54"/>
    <p:sldId id="650" r:id="rId55"/>
    <p:sldId id="651" r:id="rId56"/>
    <p:sldId id="652" r:id="rId57"/>
    <p:sldId id="653" r:id="rId58"/>
    <p:sldId id="654" r:id="rId59"/>
    <p:sldId id="655" r:id="rId60"/>
    <p:sldId id="656" r:id="rId61"/>
    <p:sldId id="657" r:id="rId62"/>
    <p:sldId id="658" r:id="rId63"/>
    <p:sldId id="659" r:id="rId64"/>
    <p:sldId id="660" r:id="rId65"/>
    <p:sldId id="661" r:id="rId66"/>
    <p:sldId id="662" r:id="rId67"/>
    <p:sldId id="663" r:id="rId68"/>
    <p:sldId id="664" r:id="rId69"/>
    <p:sldId id="665" r:id="rId70"/>
    <p:sldId id="580" r:id="rId71"/>
    <p:sldId id="581" r:id="rId72"/>
    <p:sldId id="582" r:id="rId73"/>
    <p:sldId id="586" r:id="rId74"/>
    <p:sldId id="587" r:id="rId75"/>
    <p:sldId id="588"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第五章 可靠性分析" id="{7B8C29F5-C5CB-423B-8476-2EB9C229591B}">
          <p14:sldIdLst>
            <p14:sldId id="578"/>
            <p14:sldId id="599"/>
            <p14:sldId id="600"/>
            <p14:sldId id="601"/>
            <p14:sldId id="602"/>
            <p14:sldId id="603"/>
            <p14:sldId id="604"/>
            <p14:sldId id="681"/>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580"/>
            <p14:sldId id="581"/>
            <p14:sldId id="582"/>
            <p14:sldId id="586"/>
            <p14:sldId id="587"/>
            <p14:sldId id="588"/>
          </p14:sldIdLst>
        </p14:section>
        <p14:section name="默认节" id="{A8C0C04A-371E-4067-B486-BC65BBCB207F}">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FFC86B-C31F-427C-A6F0-7EE53DA310FF}" type="datetimeFigureOut">
              <a:rPr lang="zh-CN" altLang="en-US" smtClean="0"/>
              <a:t>2021/9/15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AE330-096E-4A63-A11D-B384646E67EC}" type="slidenum">
              <a:rPr lang="zh-CN" altLang="en-US" smtClean="0"/>
              <a:t>‹#›</a:t>
            </a:fld>
            <a:endParaRPr lang="zh-CN" altLang="en-US"/>
          </a:p>
        </p:txBody>
      </p:sp>
    </p:spTree>
    <p:extLst>
      <p:ext uri="{BB962C8B-B14F-4D97-AF65-F5344CB8AC3E}">
        <p14:creationId xmlns:p14="http://schemas.microsoft.com/office/powerpoint/2010/main" val="2193228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p:spPr>
        <p:txBody>
          <a:bodyPr/>
          <a:lstStyle/>
          <a:p>
            <a:endParaRPr lang="zh-CN" altLang="en-US">
              <a:latin typeface="Arial" charset="0"/>
              <a:ea typeface="宋体" charset="-122"/>
            </a:endParaRPr>
          </a:p>
        </p:txBody>
      </p:sp>
      <p:sp>
        <p:nvSpPr>
          <p:cNvPr id="92164" name="灯片编号占位符 3"/>
          <p:cNvSpPr>
            <a:spLocks noGrp="1"/>
          </p:cNvSpPr>
          <p:nvPr>
            <p:ph type="sldNum" sz="quarter" idx="5"/>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FFA90748-01BB-4868-9866-C4E85404D07F}" type="slidenum">
              <a:rPr lang="en-US" altLang="zh-CN" smtClean="0"/>
              <a:pPr eaLnBrk="1" hangingPunct="1"/>
              <a:t>16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004C81AB-8502-4675-B319-D9E486FDB2DA}" type="slidenum">
              <a:rPr lang="en-US" altLang="zh-CN" smtClean="0"/>
              <a:pPr eaLnBrk="1" hangingPunct="1"/>
              <a:t>44</a:t>
            </a:fld>
            <a:endParaRPr lang="en-US" altLang="zh-CN"/>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DF390C8-C17A-47EF-92AB-49FFBE8B7899}" type="slidenum">
              <a:rPr lang="en-US" altLang="zh-CN" smtClean="0"/>
              <a:pPr eaLnBrk="1" hangingPunct="1"/>
              <a:t>45</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05BBB-487A-48DF-A0E0-FCF7D2814FB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76BDD21-BFD0-49D2-A050-3807A5951F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3E531DE-97CA-4F19-A0EA-842F97D3E557}"/>
              </a:ext>
            </a:extLst>
          </p:cNvPr>
          <p:cNvSpPr>
            <a:spLocks noGrp="1"/>
          </p:cNvSpPr>
          <p:nvPr>
            <p:ph type="dt" sz="half" idx="10"/>
          </p:nvPr>
        </p:nvSpPr>
        <p:spPr/>
        <p:txBody>
          <a:bodyPr/>
          <a:lstStyle/>
          <a:p>
            <a:fld id="{FCB4A314-5751-463F-8968-E4111148B906}"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21BD2ED0-B4A8-4E22-A19D-D16FC67F6D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2E49CA-1D47-4CEC-847E-D69A9CF74671}"/>
              </a:ext>
            </a:extLst>
          </p:cNvPr>
          <p:cNvSpPr>
            <a:spLocks noGrp="1"/>
          </p:cNvSpPr>
          <p:nvPr>
            <p:ph type="sldNum" sz="quarter" idx="12"/>
          </p:nvPr>
        </p:nvSpPr>
        <p:spPr/>
        <p:txBody>
          <a:body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2976691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9A1ECA-46A7-432A-8885-83C2E8000A0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A9525C0-8331-4D76-81EB-D49B9187F46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531954-00BB-4EEE-8E17-719442122BBF}"/>
              </a:ext>
            </a:extLst>
          </p:cNvPr>
          <p:cNvSpPr>
            <a:spLocks noGrp="1"/>
          </p:cNvSpPr>
          <p:nvPr>
            <p:ph type="dt" sz="half" idx="10"/>
          </p:nvPr>
        </p:nvSpPr>
        <p:spPr/>
        <p:txBody>
          <a:bodyPr/>
          <a:lstStyle/>
          <a:p>
            <a:fld id="{FCB4A314-5751-463F-8968-E4111148B906}"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3972A0A3-686D-41D8-B1C3-506BD6B456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20235A5-C140-43E1-8F4E-8A1EBEE5D207}"/>
              </a:ext>
            </a:extLst>
          </p:cNvPr>
          <p:cNvSpPr>
            <a:spLocks noGrp="1"/>
          </p:cNvSpPr>
          <p:nvPr>
            <p:ph type="sldNum" sz="quarter" idx="12"/>
          </p:nvPr>
        </p:nvSpPr>
        <p:spPr/>
        <p:txBody>
          <a:body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266750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7ADD7F-12B1-4336-B4D9-E3DA9E9E019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1FB89A3-F36F-4FCB-A44E-0E43224C338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E540CE-3192-4CAD-AF62-CC78203CD7EB}"/>
              </a:ext>
            </a:extLst>
          </p:cNvPr>
          <p:cNvSpPr>
            <a:spLocks noGrp="1"/>
          </p:cNvSpPr>
          <p:nvPr>
            <p:ph type="dt" sz="half" idx="10"/>
          </p:nvPr>
        </p:nvSpPr>
        <p:spPr/>
        <p:txBody>
          <a:bodyPr/>
          <a:lstStyle/>
          <a:p>
            <a:fld id="{FCB4A314-5751-463F-8968-E4111148B906}"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C5E14D5C-1644-468D-BAC4-CB675D76E4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235928-E98C-4CCC-BC1A-A5DD273A7419}"/>
              </a:ext>
            </a:extLst>
          </p:cNvPr>
          <p:cNvSpPr>
            <a:spLocks noGrp="1"/>
          </p:cNvSpPr>
          <p:nvPr>
            <p:ph type="sldNum" sz="quarter" idx="12"/>
          </p:nvPr>
        </p:nvSpPr>
        <p:spPr/>
        <p:txBody>
          <a:body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3766036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5C0799E-6196-4848-8A15-78E82EAFCFE8}" type="slidenum">
              <a:rPr lang="en-US" altLang="zh-CN"/>
              <a:pPr>
                <a:defRPr/>
              </a:pPr>
              <a:t>‹#›</a:t>
            </a:fld>
            <a:endParaRPr lang="en-US" altLang="zh-CN"/>
          </a:p>
        </p:txBody>
      </p:sp>
    </p:spTree>
    <p:extLst>
      <p:ext uri="{BB962C8B-B14F-4D97-AF65-F5344CB8AC3E}">
        <p14:creationId xmlns:p14="http://schemas.microsoft.com/office/powerpoint/2010/main" val="168692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46DFE-3A13-4F95-A318-05903A11902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EC7A62-9353-4C98-8143-CCEE04EBE87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D88E0-B8BD-4BD6-AAD2-C3B298754DBC}"/>
              </a:ext>
            </a:extLst>
          </p:cNvPr>
          <p:cNvSpPr>
            <a:spLocks noGrp="1"/>
          </p:cNvSpPr>
          <p:nvPr>
            <p:ph type="dt" sz="half" idx="10"/>
          </p:nvPr>
        </p:nvSpPr>
        <p:spPr/>
        <p:txBody>
          <a:bodyPr/>
          <a:lstStyle/>
          <a:p>
            <a:fld id="{FCB4A314-5751-463F-8968-E4111148B906}"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09D341A3-CFFD-4823-85E3-374FB131E10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9CA99A-BCF5-4998-8E2A-5B2F1FB1D1F9}"/>
              </a:ext>
            </a:extLst>
          </p:cNvPr>
          <p:cNvSpPr>
            <a:spLocks noGrp="1"/>
          </p:cNvSpPr>
          <p:nvPr>
            <p:ph type="sldNum" sz="quarter" idx="12"/>
          </p:nvPr>
        </p:nvSpPr>
        <p:spPr/>
        <p:txBody>
          <a:body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103423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B00C5-10EA-4904-AAFC-559BEB669CF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9D48336-4FCE-4FF4-ADA0-16AFD2B228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C16485D-A778-46BB-9618-C7E9798D6C5A}"/>
              </a:ext>
            </a:extLst>
          </p:cNvPr>
          <p:cNvSpPr>
            <a:spLocks noGrp="1"/>
          </p:cNvSpPr>
          <p:nvPr>
            <p:ph type="dt" sz="half" idx="10"/>
          </p:nvPr>
        </p:nvSpPr>
        <p:spPr/>
        <p:txBody>
          <a:bodyPr/>
          <a:lstStyle/>
          <a:p>
            <a:fld id="{FCB4A314-5751-463F-8968-E4111148B906}"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F7399201-0E3B-4B4E-B554-62C5F89CF7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915C96-904F-433C-969B-8DF8A52698FE}"/>
              </a:ext>
            </a:extLst>
          </p:cNvPr>
          <p:cNvSpPr>
            <a:spLocks noGrp="1"/>
          </p:cNvSpPr>
          <p:nvPr>
            <p:ph type="sldNum" sz="quarter" idx="12"/>
          </p:nvPr>
        </p:nvSpPr>
        <p:spPr/>
        <p:txBody>
          <a:body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130193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8FC8D-0D1D-4070-8D1B-287D70B1B90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ABEAF29-51AF-4FEE-B027-06247AD6F06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8CA871A-98BB-43F4-A145-D00C24EDD10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BCF3359-F3B1-4A09-B681-B93E4EBACCF4}"/>
              </a:ext>
            </a:extLst>
          </p:cNvPr>
          <p:cNvSpPr>
            <a:spLocks noGrp="1"/>
          </p:cNvSpPr>
          <p:nvPr>
            <p:ph type="dt" sz="half" idx="10"/>
          </p:nvPr>
        </p:nvSpPr>
        <p:spPr/>
        <p:txBody>
          <a:bodyPr/>
          <a:lstStyle/>
          <a:p>
            <a:fld id="{FCB4A314-5751-463F-8968-E4111148B906}" type="datetimeFigureOut">
              <a:rPr lang="zh-CN" altLang="en-US" smtClean="0"/>
              <a:t>2021/9/15</a:t>
            </a:fld>
            <a:endParaRPr lang="zh-CN" altLang="en-US"/>
          </a:p>
        </p:txBody>
      </p:sp>
      <p:sp>
        <p:nvSpPr>
          <p:cNvPr id="6" name="页脚占位符 5">
            <a:extLst>
              <a:ext uri="{FF2B5EF4-FFF2-40B4-BE49-F238E27FC236}">
                <a16:creationId xmlns:a16="http://schemas.microsoft.com/office/drawing/2014/main" id="{B2DA5485-5BE6-4C0A-B059-A5B82BE277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F4058FD-AAB9-40E5-978F-7D83C4983112}"/>
              </a:ext>
            </a:extLst>
          </p:cNvPr>
          <p:cNvSpPr>
            <a:spLocks noGrp="1"/>
          </p:cNvSpPr>
          <p:nvPr>
            <p:ph type="sldNum" sz="quarter" idx="12"/>
          </p:nvPr>
        </p:nvSpPr>
        <p:spPr/>
        <p:txBody>
          <a:body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2415302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D61334-E95C-42F0-B953-DF15FAF6E49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3527E5D-2565-4F38-AD95-8BBB3B7B00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A6D7FAA-08E4-4E56-A04B-DBA81A8BE8D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B3572A3-D99B-4DF9-8817-25353D1247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E1ECCC-0893-4F09-AD9E-3061F95E797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F3B5F33-6050-4D50-816E-C99046FD427E}"/>
              </a:ext>
            </a:extLst>
          </p:cNvPr>
          <p:cNvSpPr>
            <a:spLocks noGrp="1"/>
          </p:cNvSpPr>
          <p:nvPr>
            <p:ph type="dt" sz="half" idx="10"/>
          </p:nvPr>
        </p:nvSpPr>
        <p:spPr/>
        <p:txBody>
          <a:bodyPr/>
          <a:lstStyle/>
          <a:p>
            <a:fld id="{FCB4A314-5751-463F-8968-E4111148B906}" type="datetimeFigureOut">
              <a:rPr lang="zh-CN" altLang="en-US" smtClean="0"/>
              <a:t>2021/9/15</a:t>
            </a:fld>
            <a:endParaRPr lang="zh-CN" altLang="en-US"/>
          </a:p>
        </p:txBody>
      </p:sp>
      <p:sp>
        <p:nvSpPr>
          <p:cNvPr id="8" name="页脚占位符 7">
            <a:extLst>
              <a:ext uri="{FF2B5EF4-FFF2-40B4-BE49-F238E27FC236}">
                <a16:creationId xmlns:a16="http://schemas.microsoft.com/office/drawing/2014/main" id="{DFF7BB28-A9AB-4D57-B59E-5D9A62F7105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4A2C1E5-6067-4E12-9624-3DC3288BC463}"/>
              </a:ext>
            </a:extLst>
          </p:cNvPr>
          <p:cNvSpPr>
            <a:spLocks noGrp="1"/>
          </p:cNvSpPr>
          <p:nvPr>
            <p:ph type="sldNum" sz="quarter" idx="12"/>
          </p:nvPr>
        </p:nvSpPr>
        <p:spPr/>
        <p:txBody>
          <a:body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584679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CE8B8-1F0D-4D0F-987B-05EF42130A4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A89B344-A1B7-4522-AAE5-C82EC1CA1CDF}"/>
              </a:ext>
            </a:extLst>
          </p:cNvPr>
          <p:cNvSpPr>
            <a:spLocks noGrp="1"/>
          </p:cNvSpPr>
          <p:nvPr>
            <p:ph type="dt" sz="half" idx="10"/>
          </p:nvPr>
        </p:nvSpPr>
        <p:spPr/>
        <p:txBody>
          <a:bodyPr/>
          <a:lstStyle/>
          <a:p>
            <a:fld id="{FCB4A314-5751-463F-8968-E4111148B906}" type="datetimeFigureOut">
              <a:rPr lang="zh-CN" altLang="en-US" smtClean="0"/>
              <a:t>2021/9/15</a:t>
            </a:fld>
            <a:endParaRPr lang="zh-CN" altLang="en-US"/>
          </a:p>
        </p:txBody>
      </p:sp>
      <p:sp>
        <p:nvSpPr>
          <p:cNvPr id="4" name="页脚占位符 3">
            <a:extLst>
              <a:ext uri="{FF2B5EF4-FFF2-40B4-BE49-F238E27FC236}">
                <a16:creationId xmlns:a16="http://schemas.microsoft.com/office/drawing/2014/main" id="{13840A91-3CF7-44D0-B42E-4F1973EFE89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CE877C-1FD6-45F5-908B-B242B30E802A}"/>
              </a:ext>
            </a:extLst>
          </p:cNvPr>
          <p:cNvSpPr>
            <a:spLocks noGrp="1"/>
          </p:cNvSpPr>
          <p:nvPr>
            <p:ph type="sldNum" sz="quarter" idx="12"/>
          </p:nvPr>
        </p:nvSpPr>
        <p:spPr/>
        <p:txBody>
          <a:body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2805007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8471FF-3DB5-41C7-958F-F7EC4934F312}"/>
              </a:ext>
            </a:extLst>
          </p:cNvPr>
          <p:cNvSpPr>
            <a:spLocks noGrp="1"/>
          </p:cNvSpPr>
          <p:nvPr>
            <p:ph type="dt" sz="half" idx="10"/>
          </p:nvPr>
        </p:nvSpPr>
        <p:spPr/>
        <p:txBody>
          <a:bodyPr/>
          <a:lstStyle/>
          <a:p>
            <a:fld id="{FCB4A314-5751-463F-8968-E4111148B906}" type="datetimeFigureOut">
              <a:rPr lang="zh-CN" altLang="en-US" smtClean="0"/>
              <a:t>2021/9/15</a:t>
            </a:fld>
            <a:endParaRPr lang="zh-CN" altLang="en-US"/>
          </a:p>
        </p:txBody>
      </p:sp>
      <p:sp>
        <p:nvSpPr>
          <p:cNvPr id="3" name="页脚占位符 2">
            <a:extLst>
              <a:ext uri="{FF2B5EF4-FFF2-40B4-BE49-F238E27FC236}">
                <a16:creationId xmlns:a16="http://schemas.microsoft.com/office/drawing/2014/main" id="{E0A5E842-F9E3-49B0-B562-B3A089FF634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CAB342F-519F-4029-8A97-FF6A685D34AC}"/>
              </a:ext>
            </a:extLst>
          </p:cNvPr>
          <p:cNvSpPr>
            <a:spLocks noGrp="1"/>
          </p:cNvSpPr>
          <p:nvPr>
            <p:ph type="sldNum" sz="quarter" idx="12"/>
          </p:nvPr>
        </p:nvSpPr>
        <p:spPr/>
        <p:txBody>
          <a:body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822390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25D739-F6B3-493C-BA8E-CB5D4E5817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9C59DF1-3DCC-47AC-8B87-71B3AE1508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633480B-1B0A-40A6-8EDC-3E574365C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09EED3-8222-4331-9416-784AA87DB117}"/>
              </a:ext>
            </a:extLst>
          </p:cNvPr>
          <p:cNvSpPr>
            <a:spLocks noGrp="1"/>
          </p:cNvSpPr>
          <p:nvPr>
            <p:ph type="dt" sz="half" idx="10"/>
          </p:nvPr>
        </p:nvSpPr>
        <p:spPr/>
        <p:txBody>
          <a:bodyPr/>
          <a:lstStyle/>
          <a:p>
            <a:fld id="{FCB4A314-5751-463F-8968-E4111148B906}" type="datetimeFigureOut">
              <a:rPr lang="zh-CN" altLang="en-US" smtClean="0"/>
              <a:t>2021/9/15</a:t>
            </a:fld>
            <a:endParaRPr lang="zh-CN" altLang="en-US"/>
          </a:p>
        </p:txBody>
      </p:sp>
      <p:sp>
        <p:nvSpPr>
          <p:cNvPr id="6" name="页脚占位符 5">
            <a:extLst>
              <a:ext uri="{FF2B5EF4-FFF2-40B4-BE49-F238E27FC236}">
                <a16:creationId xmlns:a16="http://schemas.microsoft.com/office/drawing/2014/main" id="{D025A3FF-50FE-4427-B954-A308F0E860F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FF329A-2218-46C5-97D7-C3EB43CD27BA}"/>
              </a:ext>
            </a:extLst>
          </p:cNvPr>
          <p:cNvSpPr>
            <a:spLocks noGrp="1"/>
          </p:cNvSpPr>
          <p:nvPr>
            <p:ph type="sldNum" sz="quarter" idx="12"/>
          </p:nvPr>
        </p:nvSpPr>
        <p:spPr/>
        <p:txBody>
          <a:body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76809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FDD953-F572-4AED-A9C0-5BA65B72203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12E6DDA-6D3C-4572-854A-9DAD245701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4D9E225-40FC-41CE-BA3F-3E559DDA6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42CC597-9095-4C2D-8063-69D294E31435}"/>
              </a:ext>
            </a:extLst>
          </p:cNvPr>
          <p:cNvSpPr>
            <a:spLocks noGrp="1"/>
          </p:cNvSpPr>
          <p:nvPr>
            <p:ph type="dt" sz="half" idx="10"/>
          </p:nvPr>
        </p:nvSpPr>
        <p:spPr/>
        <p:txBody>
          <a:bodyPr/>
          <a:lstStyle/>
          <a:p>
            <a:fld id="{FCB4A314-5751-463F-8968-E4111148B906}" type="datetimeFigureOut">
              <a:rPr lang="zh-CN" altLang="en-US" smtClean="0"/>
              <a:t>2021/9/15</a:t>
            </a:fld>
            <a:endParaRPr lang="zh-CN" altLang="en-US"/>
          </a:p>
        </p:txBody>
      </p:sp>
      <p:sp>
        <p:nvSpPr>
          <p:cNvPr id="6" name="页脚占位符 5">
            <a:extLst>
              <a:ext uri="{FF2B5EF4-FFF2-40B4-BE49-F238E27FC236}">
                <a16:creationId xmlns:a16="http://schemas.microsoft.com/office/drawing/2014/main" id="{84DAB56F-680A-4469-9D74-9A37C455F2E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4DCA8B6-3AA2-4286-B3A6-508B7A314062}"/>
              </a:ext>
            </a:extLst>
          </p:cNvPr>
          <p:cNvSpPr>
            <a:spLocks noGrp="1"/>
          </p:cNvSpPr>
          <p:nvPr>
            <p:ph type="sldNum" sz="quarter" idx="12"/>
          </p:nvPr>
        </p:nvSpPr>
        <p:spPr/>
        <p:txBody>
          <a:body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4187795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A740D6D-A3DB-46CE-824B-E3F53EA0B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BA9A63C-9A5D-428D-9B1F-5FB70F588A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0D24DD-AC39-4556-87C0-83FABDD07B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4A314-5751-463F-8968-E4111148B906}"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51EBE143-F1D3-42F6-B5EF-2701C69C6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2A0B3F7-9F7C-4CBA-8D42-A26BC516DE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0D54DB-09DB-462A-86B2-BAD6A27104DD}" type="slidenum">
              <a:rPr lang="zh-CN" altLang="en-US" smtClean="0"/>
              <a:t>‹#›</a:t>
            </a:fld>
            <a:endParaRPr lang="zh-CN" altLang="en-US"/>
          </a:p>
        </p:txBody>
      </p:sp>
    </p:spTree>
    <p:extLst>
      <p:ext uri="{BB962C8B-B14F-4D97-AF65-F5344CB8AC3E}">
        <p14:creationId xmlns:p14="http://schemas.microsoft.com/office/powerpoint/2010/main" val="4278882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3"/>
          <p:cNvSpPr txBox="1">
            <a:spLocks noChangeArrowheads="1"/>
          </p:cNvSpPr>
          <p:nvPr/>
        </p:nvSpPr>
        <p:spPr bwMode="auto">
          <a:xfrm>
            <a:off x="1774826" y="333375"/>
            <a:ext cx="88931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en-US" altLang="zh-CN" sz="3600" b="1" dirty="0">
                <a:solidFill>
                  <a:srgbClr val="0070C0"/>
                </a:solidFill>
                <a:latin typeface="黑体" pitchFamily="2" charset="-122"/>
                <a:ea typeface="黑体" pitchFamily="2" charset="-122"/>
              </a:rPr>
              <a:t>5</a:t>
            </a:r>
            <a:r>
              <a:rPr lang="zh-CN" altLang="en-US" sz="3600" b="1" dirty="0">
                <a:solidFill>
                  <a:srgbClr val="0070C0"/>
                </a:solidFill>
                <a:latin typeface="黑体" pitchFamily="2" charset="-122"/>
                <a:ea typeface="黑体" pitchFamily="2" charset="-122"/>
              </a:rPr>
              <a:t>、软件可靠性工程：可靠性分析</a:t>
            </a:r>
          </a:p>
        </p:txBody>
      </p:sp>
      <p:sp>
        <p:nvSpPr>
          <p:cNvPr id="274436" name="Rectangle 4"/>
          <p:cNvSpPr>
            <a:spLocks noChangeArrowheads="1"/>
          </p:cNvSpPr>
          <p:nvPr/>
        </p:nvSpPr>
        <p:spPr bwMode="auto">
          <a:xfrm>
            <a:off x="1847851" y="1268414"/>
            <a:ext cx="8640763" cy="193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sz="2400" b="1" dirty="0">
                <a:solidFill>
                  <a:srgbClr val="0070C0"/>
                </a:solidFill>
                <a:ea typeface="华文仿宋" pitchFamily="2" charset="-122"/>
              </a:rPr>
              <a:t>       </a:t>
            </a:r>
            <a:r>
              <a:rPr lang="zh-CN" altLang="en-US" sz="2400" b="1" dirty="0">
                <a:ea typeface="华文仿宋" pitchFamily="2" charset="-122"/>
              </a:rPr>
              <a:t>建立系统的预测模型，将硬件可靠性分析技术加以改进或扩展，形成了软件故障树分析、软件失效模式与影响分析、软件潜藏分析等软件可靠性分析技术。对软件系统及其各个配置项乃至软部件、软件单元的可靠性实施分析，挖掘潜在的隐患和薄弱环节，优化过程，改进设计，排除缺陷。</a:t>
            </a:r>
          </a:p>
        </p:txBody>
      </p:sp>
      <p:sp>
        <p:nvSpPr>
          <p:cNvPr id="263172" name="AutoShape 5"/>
          <p:cNvSpPr>
            <a:spLocks noChangeArrowheads="1"/>
          </p:cNvSpPr>
          <p:nvPr/>
        </p:nvSpPr>
        <p:spPr bwMode="auto">
          <a:xfrm>
            <a:off x="2567609" y="4101566"/>
            <a:ext cx="2160587" cy="5746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solidFill>
                <a:srgbClr val="0070C0"/>
              </a:solidFill>
              <a:ea typeface="宋体" pitchFamily="2" charset="-122"/>
            </a:endParaRPr>
          </a:p>
        </p:txBody>
      </p:sp>
      <p:sp>
        <p:nvSpPr>
          <p:cNvPr id="274438" name="Text Box 6"/>
          <p:cNvSpPr txBox="1">
            <a:spLocks noChangeArrowheads="1"/>
          </p:cNvSpPr>
          <p:nvPr/>
        </p:nvSpPr>
        <p:spPr bwMode="auto">
          <a:xfrm>
            <a:off x="4799856" y="3356992"/>
            <a:ext cx="4751388"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400" b="1" dirty="0">
                <a:solidFill>
                  <a:srgbClr val="0070C0"/>
                </a:solidFill>
                <a:latin typeface="华文仿宋" pitchFamily="2" charset="-122"/>
                <a:ea typeface="华文仿宋" pitchFamily="2" charset="-122"/>
              </a:rPr>
              <a:t>5.1  </a:t>
            </a:r>
            <a:r>
              <a:rPr lang="zh-CN" altLang="en-US" sz="2400" b="1" dirty="0">
                <a:solidFill>
                  <a:srgbClr val="0070C0"/>
                </a:solidFill>
                <a:latin typeface="华文仿宋" pitchFamily="2" charset="-122"/>
                <a:ea typeface="华文仿宋" pitchFamily="2" charset="-122"/>
              </a:rPr>
              <a:t>故障树分析</a:t>
            </a:r>
          </a:p>
          <a:p>
            <a:pPr>
              <a:spcBef>
                <a:spcPct val="50000"/>
              </a:spcBef>
              <a:defRPr/>
            </a:pPr>
            <a:r>
              <a:rPr lang="en-US" altLang="zh-CN" sz="2400" b="1" dirty="0">
                <a:solidFill>
                  <a:srgbClr val="0070C0"/>
                </a:solidFill>
                <a:latin typeface="华文仿宋" pitchFamily="2" charset="-122"/>
                <a:ea typeface="华文仿宋" pitchFamily="2" charset="-122"/>
              </a:rPr>
              <a:t>5.2  </a:t>
            </a:r>
            <a:r>
              <a:rPr lang="zh-CN" altLang="en-US" sz="2400" b="1" dirty="0">
                <a:solidFill>
                  <a:srgbClr val="0070C0"/>
                </a:solidFill>
                <a:latin typeface="华文仿宋" pitchFamily="2" charset="-122"/>
                <a:ea typeface="华文仿宋" pitchFamily="2" charset="-122"/>
              </a:rPr>
              <a:t>失效模式与影响分析</a:t>
            </a:r>
          </a:p>
          <a:p>
            <a:pPr>
              <a:spcBef>
                <a:spcPct val="50000"/>
              </a:spcBef>
              <a:defRPr/>
            </a:pPr>
            <a:r>
              <a:rPr lang="en-US" altLang="zh-CN" sz="2400" b="1" dirty="0">
                <a:solidFill>
                  <a:srgbClr val="0070C0"/>
                </a:solidFill>
                <a:latin typeface="华文仿宋" pitchFamily="2" charset="-122"/>
                <a:ea typeface="华文仿宋" pitchFamily="2" charset="-122"/>
              </a:rPr>
              <a:t>5.3  </a:t>
            </a:r>
            <a:r>
              <a:rPr lang="zh-CN" altLang="en-US" sz="2400" b="1" dirty="0">
                <a:solidFill>
                  <a:srgbClr val="0070C0"/>
                </a:solidFill>
                <a:latin typeface="华文仿宋" pitchFamily="2" charset="-122"/>
                <a:ea typeface="华文仿宋" pitchFamily="2" charset="-122"/>
              </a:rPr>
              <a:t>潜藏分析</a:t>
            </a:r>
          </a:p>
          <a:p>
            <a:pPr>
              <a:spcBef>
                <a:spcPct val="50000"/>
              </a:spcBef>
              <a:defRPr/>
            </a:pPr>
            <a:r>
              <a:rPr lang="en-US" altLang="zh-CN" sz="2400" b="1" dirty="0">
                <a:solidFill>
                  <a:srgbClr val="0070C0"/>
                </a:solidFill>
                <a:latin typeface="华文仿宋" pitchFamily="2" charset="-122"/>
                <a:ea typeface="华文仿宋" pitchFamily="2" charset="-122"/>
              </a:rPr>
              <a:t>5.4  Petri</a:t>
            </a:r>
            <a:r>
              <a:rPr lang="zh-CN" altLang="en-US" sz="2400" b="1" dirty="0">
                <a:solidFill>
                  <a:srgbClr val="0070C0"/>
                </a:solidFill>
                <a:latin typeface="华文仿宋" pitchFamily="2" charset="-122"/>
                <a:ea typeface="华文仿宋" pitchFamily="2" charset="-122"/>
              </a:rPr>
              <a:t>网分析</a:t>
            </a:r>
          </a:p>
          <a:p>
            <a:pPr>
              <a:spcBef>
                <a:spcPct val="50000"/>
              </a:spcBef>
              <a:defRPr/>
            </a:pPr>
            <a:r>
              <a:rPr lang="en-US" altLang="zh-CN" sz="2400" b="1" dirty="0">
                <a:solidFill>
                  <a:srgbClr val="0070C0"/>
                </a:solidFill>
                <a:latin typeface="华文仿宋" pitchFamily="2" charset="-122"/>
                <a:ea typeface="华文仿宋" pitchFamily="2" charset="-122"/>
              </a:rPr>
              <a:t>5.5  </a:t>
            </a:r>
            <a:r>
              <a:rPr lang="zh-CN" altLang="en-US" sz="2400" b="1" dirty="0">
                <a:solidFill>
                  <a:srgbClr val="0070C0"/>
                </a:solidFill>
                <a:latin typeface="华文仿宋" pitchFamily="2" charset="-122"/>
                <a:ea typeface="华文仿宋" pitchFamily="2" charset="-122"/>
              </a:rPr>
              <a:t>系统综合分析</a:t>
            </a:r>
          </a:p>
        </p:txBody>
      </p:sp>
    </p:spTree>
    <p:extLst>
      <p:ext uri="{BB962C8B-B14F-4D97-AF65-F5344CB8AC3E}">
        <p14:creationId xmlns:p14="http://schemas.microsoft.com/office/powerpoint/2010/main" val="3871006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81200" y="44624"/>
            <a:ext cx="8229600" cy="1143000"/>
          </a:xfrm>
        </p:spPr>
        <p:txBody>
          <a:bodyPr vert="horz" lIns="91440" tIns="45720" rIns="91440" bIns="45720" rtlCol="0" anchor="ctr">
            <a:normAutofit/>
          </a:bodyPr>
          <a:lstStyle/>
          <a:p>
            <a:r>
              <a:rPr lang="en-US" altLang="zh-CN" sz="3200" b="1" dirty="0">
                <a:solidFill>
                  <a:schemeClr val="tx2"/>
                </a:solidFill>
                <a:latin typeface="黑体" pitchFamily="49" charset="-122"/>
                <a:ea typeface="黑体" pitchFamily="49" charset="-122"/>
              </a:rPr>
              <a:t>5.2 </a:t>
            </a:r>
            <a:r>
              <a:rPr lang="zh-CN" altLang="en-US" sz="3200" b="1" dirty="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常用事件及符号</a:t>
            </a:r>
          </a:p>
        </p:txBody>
      </p:sp>
      <p:pic>
        <p:nvPicPr>
          <p:cNvPr id="13315" name="Picture 1" descr="C:\Users\zdp\AppData\Roaming\Tencent\Users\106601855\QQ\WinTemp\RichOle\G~FDJUSD0[YU8S76]1BJGN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0"/>
            <a:ext cx="81534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9947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013475" y="116632"/>
            <a:ext cx="8229600" cy="1143000"/>
          </a:xfrm>
        </p:spPr>
        <p:txBody>
          <a:bodyPr>
            <a:normAutofit/>
          </a:bodyPr>
          <a:lstStyle/>
          <a:p>
            <a:r>
              <a:rPr lang="en-US" altLang="zh-CN" sz="3200" b="1" dirty="0">
                <a:solidFill>
                  <a:schemeClr val="tx2"/>
                </a:solidFill>
                <a:latin typeface="黑体" pitchFamily="49" charset="-122"/>
                <a:ea typeface="黑体" pitchFamily="49" charset="-122"/>
              </a:rPr>
              <a:t>5.2</a:t>
            </a:r>
            <a:r>
              <a:rPr lang="zh-CN" altLang="en-US" sz="3200" b="1" dirty="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dirty="0">
                <a:solidFill>
                  <a:schemeClr val="tx2"/>
                </a:solidFill>
              </a:rPr>
              <a:t>常用事件及符号</a:t>
            </a:r>
          </a:p>
        </p:txBody>
      </p:sp>
      <p:pic>
        <p:nvPicPr>
          <p:cNvPr id="14339" name="Picture 1" descr="C:\Users\zdp\AppData\Roaming\Tencent\Users\106601855\QQ\WinTemp\RichOle\E~%)45E3MOKHK(BUO2`9)@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43000"/>
            <a:ext cx="81534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283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81200" y="44624"/>
            <a:ext cx="8229600" cy="1143000"/>
          </a:xfrm>
        </p:spPr>
        <p:txBody>
          <a:bodyPr vert="horz" lIns="91440" tIns="45720" rIns="91440" bIns="45720" rtlCol="0" anchor="ctr">
            <a:normAutofit/>
          </a:bodyPr>
          <a:lstStyle/>
          <a:p>
            <a:r>
              <a:rPr lang="en-US" altLang="zh-CN" sz="3200" b="1" dirty="0">
                <a:solidFill>
                  <a:schemeClr val="tx2"/>
                </a:solidFill>
                <a:latin typeface="黑体" pitchFamily="49" charset="-122"/>
                <a:ea typeface="黑体" pitchFamily="49" charset="-122"/>
              </a:rPr>
              <a:t>5.2 </a:t>
            </a:r>
            <a:r>
              <a:rPr lang="zh-CN" altLang="en-US" sz="3200" b="1" dirty="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常用逻辑门及符号</a:t>
            </a:r>
          </a:p>
        </p:txBody>
      </p:sp>
      <p:pic>
        <p:nvPicPr>
          <p:cNvPr id="15363" name="Picture 1" descr="C:\Users\zdp\AppData\Roaming\Tencent\Users\106601855\QQ\WinTemp\RichOle\TA7S95%5([P@1V0@2FLKJQ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1725" y="1143000"/>
            <a:ext cx="7543800"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582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descr="C:\Users\zdp\AppData\Roaming\Tencent\Users\106601855\QQ\WinTemp\RichOle\MPEW_[{GH]{6L$YUM@P8K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19200"/>
            <a:ext cx="7696200" cy="48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txBox="1">
            <a:spLocks noChangeArrowheads="1"/>
          </p:cNvSpPr>
          <p:nvPr/>
        </p:nvSpPr>
        <p:spPr bwMode="auto">
          <a:xfrm>
            <a:off x="2133600" y="44625"/>
            <a:ext cx="8229600" cy="1139825"/>
          </a:xfrm>
          <a:prstGeom prst="rect">
            <a:avLst/>
          </a:prstGeom>
        </p:spPr>
        <p:txBody>
          <a:bodyPr vert="horz" lIns="91440" tIns="45720" rIns="91440" bIns="45720" rtlCol="0" anchor="ctr">
            <a:normAutofit/>
          </a:bodyPr>
          <a:lstStyle>
            <a:lvl1pPr algn="ctr">
              <a:spcBef>
                <a:spcPct val="0"/>
              </a:spcBef>
              <a:buNone/>
              <a:defRPr sz="3200" b="1">
                <a:solidFill>
                  <a:srgbClr val="FF0000"/>
                </a:solidFill>
                <a:latin typeface="黑体" pitchFamily="49" charset="-122"/>
                <a:ea typeface="黑体" pitchFamily="49" charset="-122"/>
                <a:cs typeface="+mj-cs"/>
              </a:defRPr>
            </a:lvl1pPr>
          </a:lstStyle>
          <a:p>
            <a:r>
              <a:rPr lang="en-US" altLang="zh-CN" dirty="0">
                <a:solidFill>
                  <a:schemeClr val="tx2"/>
                </a:solidFill>
              </a:rPr>
              <a:t>5.2 </a:t>
            </a:r>
            <a:r>
              <a:rPr lang="zh-CN" altLang="en-US" dirty="0">
                <a:solidFill>
                  <a:schemeClr val="tx2"/>
                </a:solidFill>
              </a:rPr>
              <a:t>故障树分析</a:t>
            </a:r>
            <a:r>
              <a:rPr lang="en-US" altLang="zh-CN" dirty="0">
                <a:solidFill>
                  <a:schemeClr val="tx2"/>
                </a:solidFill>
              </a:rPr>
              <a:t>--</a:t>
            </a:r>
            <a:r>
              <a:rPr lang="zh-CN" altLang="en-US" dirty="0">
                <a:solidFill>
                  <a:schemeClr val="tx2"/>
                </a:solidFill>
              </a:rPr>
              <a:t>常用逻辑门及符号</a:t>
            </a:r>
          </a:p>
        </p:txBody>
      </p:sp>
    </p:spTree>
    <p:extLst>
      <p:ext uri="{BB962C8B-B14F-4D97-AF65-F5344CB8AC3E}">
        <p14:creationId xmlns:p14="http://schemas.microsoft.com/office/powerpoint/2010/main" val="2700569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txBox="1">
            <a:spLocks noChangeArrowheads="1"/>
          </p:cNvSpPr>
          <p:nvPr/>
        </p:nvSpPr>
        <p:spPr bwMode="auto">
          <a:xfrm>
            <a:off x="2133600" y="44625"/>
            <a:ext cx="8229600" cy="1139825"/>
          </a:xfrm>
          <a:prstGeom prst="rect">
            <a:avLst/>
          </a:prstGeom>
        </p:spPr>
        <p:txBody>
          <a:bodyPr vert="horz" lIns="91440" tIns="45720" rIns="91440" bIns="45720" rtlCol="0" anchor="ctr">
            <a:normAutofit/>
          </a:bodyPr>
          <a:lstStyle>
            <a:lvl1pPr algn="ctr">
              <a:spcBef>
                <a:spcPct val="0"/>
              </a:spcBef>
              <a:buNone/>
              <a:defRPr sz="3200" b="1">
                <a:solidFill>
                  <a:srgbClr val="FF0000"/>
                </a:solidFill>
                <a:latin typeface="黑体" pitchFamily="49" charset="-122"/>
                <a:ea typeface="黑体" pitchFamily="49" charset="-122"/>
                <a:cs typeface="+mj-cs"/>
              </a:defRPr>
            </a:lvl1pPr>
          </a:lstStyle>
          <a:p>
            <a:r>
              <a:rPr lang="en-US" altLang="zh-CN" dirty="0">
                <a:solidFill>
                  <a:schemeClr val="tx2"/>
                </a:solidFill>
              </a:rPr>
              <a:t>5.2 </a:t>
            </a:r>
            <a:r>
              <a:rPr lang="zh-CN" altLang="en-US" dirty="0">
                <a:solidFill>
                  <a:schemeClr val="tx2"/>
                </a:solidFill>
              </a:rPr>
              <a:t>故障树分析</a:t>
            </a:r>
            <a:r>
              <a:rPr lang="en-US" altLang="zh-CN" dirty="0">
                <a:solidFill>
                  <a:schemeClr val="tx2"/>
                </a:solidFill>
              </a:rPr>
              <a:t>--</a:t>
            </a:r>
            <a:r>
              <a:rPr lang="zh-CN" altLang="en-US" dirty="0">
                <a:solidFill>
                  <a:schemeClr val="tx2"/>
                </a:solidFill>
              </a:rPr>
              <a:t>常用逻辑门及符号</a:t>
            </a:r>
          </a:p>
        </p:txBody>
      </p:sp>
      <p:pic>
        <p:nvPicPr>
          <p:cNvPr id="17411" name="Picture 1" descr="C:\Users\zdp\AppData\Roaming\Tencent\Users\106601855\QQ\WinTemp\RichOle\L01@@XN7~}KQR%]HRO6%81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95401"/>
            <a:ext cx="792480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9682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C:\Users\zdp\AppData\Roaming\Tencent\Users\106601855\QQ\WinTemp\RichOle\6M~M$)IVNMO_NXXF}B(IB7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031876"/>
            <a:ext cx="62484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txBox="1">
            <a:spLocks noChangeArrowheads="1"/>
          </p:cNvSpPr>
          <p:nvPr/>
        </p:nvSpPr>
        <p:spPr bwMode="auto">
          <a:xfrm>
            <a:off x="1905000" y="44625"/>
            <a:ext cx="8229600" cy="1139825"/>
          </a:xfrm>
          <a:prstGeom prst="rect">
            <a:avLst/>
          </a:prstGeom>
        </p:spPr>
        <p:txBody>
          <a:bodyPr vert="horz" lIns="91440" tIns="45720" rIns="91440" bIns="45720" rtlCol="0" anchor="ctr">
            <a:normAutofit/>
          </a:bodyPr>
          <a:lstStyle>
            <a:lvl1pPr algn="ctr">
              <a:spcBef>
                <a:spcPct val="0"/>
              </a:spcBef>
              <a:buNone/>
              <a:defRPr sz="3200" b="1">
                <a:solidFill>
                  <a:srgbClr val="FF0000"/>
                </a:solidFill>
                <a:latin typeface="黑体" pitchFamily="49" charset="-122"/>
                <a:ea typeface="黑体" pitchFamily="49" charset="-122"/>
                <a:cs typeface="+mj-cs"/>
              </a:defRPr>
            </a:lvl1pPr>
          </a:lstStyle>
          <a:p>
            <a:r>
              <a:rPr lang="en-US" altLang="zh-CN" dirty="0">
                <a:solidFill>
                  <a:schemeClr val="tx2"/>
                </a:solidFill>
              </a:rPr>
              <a:t>5.3 </a:t>
            </a:r>
            <a:r>
              <a:rPr lang="zh-CN" altLang="en-US" dirty="0">
                <a:solidFill>
                  <a:schemeClr val="tx2"/>
                </a:solidFill>
              </a:rPr>
              <a:t>故障树分析</a:t>
            </a:r>
            <a:r>
              <a:rPr lang="en-US" altLang="zh-CN" dirty="0">
                <a:solidFill>
                  <a:schemeClr val="tx2"/>
                </a:solidFill>
              </a:rPr>
              <a:t>--</a:t>
            </a:r>
            <a:r>
              <a:rPr lang="zh-CN" altLang="en-US" dirty="0">
                <a:solidFill>
                  <a:schemeClr val="tx2"/>
                </a:solidFill>
              </a:rPr>
              <a:t>故障树示例</a:t>
            </a:r>
          </a:p>
        </p:txBody>
      </p:sp>
    </p:spTree>
    <p:extLst>
      <p:ext uri="{BB962C8B-B14F-4D97-AF65-F5344CB8AC3E}">
        <p14:creationId xmlns:p14="http://schemas.microsoft.com/office/powerpoint/2010/main" val="637089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txBox="1">
            <a:spLocks noChangeArrowheads="1"/>
          </p:cNvSpPr>
          <p:nvPr/>
        </p:nvSpPr>
        <p:spPr bwMode="auto">
          <a:xfrm>
            <a:off x="1905000" y="-27384"/>
            <a:ext cx="8229600" cy="1139825"/>
          </a:xfrm>
          <a:prstGeom prst="rect">
            <a:avLst/>
          </a:prstGeom>
        </p:spPr>
        <p:txBody>
          <a:bodyPr vert="horz" lIns="91440" tIns="45720" rIns="91440" bIns="45720" rtlCol="0" anchor="ctr">
            <a:normAutofit/>
          </a:bodyPr>
          <a:lstStyle>
            <a:lvl1pPr algn="ctr">
              <a:spcBef>
                <a:spcPct val="0"/>
              </a:spcBef>
              <a:buNone/>
              <a:defRPr sz="3200" b="1">
                <a:solidFill>
                  <a:schemeClr val="tx2"/>
                </a:solidFill>
                <a:latin typeface="黑体" pitchFamily="49" charset="-122"/>
                <a:ea typeface="黑体" pitchFamily="49" charset="-122"/>
                <a:cs typeface="+mj-cs"/>
              </a:defRPr>
            </a:lvl1pPr>
          </a:lstStyle>
          <a:p>
            <a:r>
              <a:rPr lang="en-US" altLang="zh-CN" dirty="0"/>
              <a:t>5.2</a:t>
            </a:r>
            <a:r>
              <a:rPr lang="zh-CN" altLang="en-US" dirty="0"/>
              <a:t>故障树分析</a:t>
            </a:r>
            <a:r>
              <a:rPr lang="en-US" altLang="zh-CN" dirty="0"/>
              <a:t>--</a:t>
            </a:r>
            <a:r>
              <a:rPr lang="zh-CN" altLang="en-US" dirty="0"/>
              <a:t>故障树示例</a:t>
            </a:r>
          </a:p>
        </p:txBody>
      </p:sp>
      <p:pic>
        <p:nvPicPr>
          <p:cNvPr id="1945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764" y="1066800"/>
            <a:ext cx="6650037"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1364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txBox="1">
            <a:spLocks noChangeArrowheads="1"/>
          </p:cNvSpPr>
          <p:nvPr/>
        </p:nvSpPr>
        <p:spPr bwMode="auto">
          <a:xfrm>
            <a:off x="1905000" y="44625"/>
            <a:ext cx="8229600" cy="963761"/>
          </a:xfrm>
          <a:prstGeom prst="rect">
            <a:avLst/>
          </a:prstGeom>
        </p:spPr>
        <p:txBody>
          <a:bodyPr vert="horz" lIns="91440" tIns="45720" rIns="91440" bIns="45720" rtlCol="0" anchor="ctr">
            <a:normAutofit/>
          </a:bodyPr>
          <a:lstStyle>
            <a:lvl1pPr algn="ctr">
              <a:spcBef>
                <a:spcPct val="0"/>
              </a:spcBef>
              <a:buNone/>
              <a:defRPr sz="3200" b="1">
                <a:solidFill>
                  <a:srgbClr val="FF0000"/>
                </a:solidFill>
                <a:latin typeface="黑体" pitchFamily="49" charset="-122"/>
                <a:ea typeface="黑体" pitchFamily="49" charset="-122"/>
                <a:cs typeface="+mj-cs"/>
              </a:defRPr>
            </a:lvl1pPr>
          </a:lstStyle>
          <a:p>
            <a:r>
              <a:rPr lang="en-US" altLang="zh-CN" dirty="0">
                <a:solidFill>
                  <a:schemeClr val="tx2"/>
                </a:solidFill>
              </a:rPr>
              <a:t>5.3 </a:t>
            </a:r>
            <a:r>
              <a:rPr lang="zh-CN" altLang="en-US" dirty="0">
                <a:solidFill>
                  <a:schemeClr val="tx2"/>
                </a:solidFill>
              </a:rPr>
              <a:t>故障树分析</a:t>
            </a:r>
            <a:r>
              <a:rPr lang="en-US" altLang="zh-CN" dirty="0">
                <a:solidFill>
                  <a:schemeClr val="tx2"/>
                </a:solidFill>
              </a:rPr>
              <a:t>--</a:t>
            </a:r>
            <a:r>
              <a:rPr lang="zh-CN" altLang="en-US" dirty="0">
                <a:solidFill>
                  <a:schemeClr val="tx2"/>
                </a:solidFill>
              </a:rPr>
              <a:t>故障树分析的主要内容</a:t>
            </a:r>
          </a:p>
        </p:txBody>
      </p:sp>
      <p:pic>
        <p:nvPicPr>
          <p:cNvPr id="20483" name="Picture 7" descr="C:\Users\zdp\AppData\Roaming\Tencent\Users\106601855\QQ\WinTemp\RichOle\PRCFA5X}9SJ${)(PR0MILQ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990601"/>
            <a:ext cx="5097760" cy="468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65944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C:\Users\zdp\AppData\Roaming\Tencent\Users\106601855\QQ\WinTemp\RichOle\TPNE}295SGQAL``PFYN5M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04800"/>
            <a:ext cx="2667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6" descr="C:\Users\zdp\AppData\Roaming\Tencent\Users\106601855\QQ\WinTemp\RichOle\GG88SL_H[7FU3{E}PLS]J3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908050"/>
            <a:ext cx="670560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7" descr="C:\Users\zdp\AppData\Roaming\Tencent\Users\106601855\QQ\WinTemp\RichOle\@(W(QXB(]U4VK1738D$SF%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711450"/>
            <a:ext cx="739140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179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C:\Users\zdp\AppData\Roaming\Tencent\Users\106601855\QQ\WinTemp\RichOle\TPNE}295SGQAL``PFYN5M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4800"/>
            <a:ext cx="2667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1" descr="C:\Users\zdp\AppData\Roaming\Tencent\Users\106601855\QQ\WinTemp\RichOle\]59LY4YH[)@}PF~4Q1S{9F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219201"/>
            <a:ext cx="8453438" cy="417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5932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35560" y="332656"/>
            <a:ext cx="8229600" cy="1143000"/>
          </a:xfrm>
        </p:spPr>
        <p:txBody>
          <a:bodyPr vert="horz" lIns="91440" tIns="45720" rIns="91440" bIns="45720" rtlCol="0" anchor="ctr">
            <a:normAutofit/>
          </a:bodyPr>
          <a:lstStyle/>
          <a:p>
            <a:r>
              <a:rPr lang="en-US" altLang="zh-CN" sz="3200" b="1" dirty="0">
                <a:solidFill>
                  <a:schemeClr val="tx2"/>
                </a:solidFill>
                <a:latin typeface="黑体" pitchFamily="49" charset="-122"/>
                <a:ea typeface="黑体" pitchFamily="49" charset="-122"/>
              </a:rPr>
              <a:t>5.1 </a:t>
            </a:r>
            <a:r>
              <a:rPr lang="zh-CN" altLang="en-US" sz="3200" b="1" dirty="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概述</a:t>
            </a:r>
          </a:p>
        </p:txBody>
      </p:sp>
      <p:pic>
        <p:nvPicPr>
          <p:cNvPr id="6147" name="Picture 7" descr="C:\Users\zdp\AppData\Roaming\Tencent\Users\106601855\QQ\WinTemp\RichOle\W4KXLKT{JD8J@D[T2N5SYH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628801"/>
            <a:ext cx="6982544" cy="3398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938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C:\Users\zdp\AppData\Roaming\Tencent\Users\106601855\QQ\WinTemp\RichOle\TPNE}295SGQAL``PFYN5M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4800"/>
            <a:ext cx="2667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1" descr="C:\Users\zdp\AppData\Roaming\Tencent\Users\106601855\QQ\WinTemp\RichOle\PZWLC)SIWIG3BA~FB)A4@9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5401"/>
            <a:ext cx="7696200"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550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C:\Users\zdp\AppData\Roaming\Tencent\Users\106601855\QQ\WinTemp\RichOle\TPNE}295SGQAL``PFYN5MD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4800"/>
            <a:ext cx="26670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4" descr="C:\Users\zdp\AppData\Roaming\Tencent\Users\106601855\QQ\WinTemp\RichOle\32]MA}NY]462M~3XSQX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295400"/>
            <a:ext cx="6858000" cy="482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425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descr="C:\Users\zdp\AppData\Roaming\Tencent\Users\106601855\QQ\WinTemp\RichOle\1]ZY~CXSR(7NF}XLN81{0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34963"/>
            <a:ext cx="3124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6" descr="C:\Users\zdp\AppData\Roaming\Tencent\Users\106601855\QQ\WinTemp\RichOle\E3HS5EORGTTIHIY`(]Q}L[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374776"/>
            <a:ext cx="8386763"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931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C:\Users\zdp\AppData\Roaming\Tencent\Users\106601855\QQ\WinTemp\RichOle\1]ZY~CXSR(7NF}XLN81{0_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34963"/>
            <a:ext cx="3124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6" descr="C:\Users\zdp\AppData\Roaming\Tencent\Users\106601855\QQ\WinTemp\RichOle\3E)`20]{{20VAVZDU@Z`][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66825"/>
            <a:ext cx="769620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7556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28625"/>
            <a:ext cx="32766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12" descr="C:\Users\zdp\AppData\Roaming\Tencent\Users\106601855\QQ\WinTemp\RichOle\VV(ZEWV(@S[FMZ9AFMKNEU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1524000"/>
            <a:ext cx="8386763"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318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28625"/>
            <a:ext cx="3048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4" descr="C:\Users\zdp\AppData\Roaming\Tencent\Users\106601855\QQ\WinTemp\RichOle\[~LM9J02FXQYV6~EOZ9$6V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371600"/>
            <a:ext cx="84105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728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28625"/>
            <a:ext cx="32766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1" descr="C:\Users\zdp\AppData\Roaming\Tencent\Users\106601855\QQ\WinTemp\RichOle\}{)(7BSD4I2{AZ0SK%(368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447800"/>
            <a:ext cx="79756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3913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28625"/>
            <a:ext cx="32004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3" name="Picture 1" descr="C:\Users\zdp\AppData\Roaming\Tencent\Users\106601855\QQ\WinTemp\RichOle\VUXOPJBOY$`W~6H%J@K{]S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7696200"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421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28625"/>
            <a:ext cx="32766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4" descr="C:\Users\zdp\AppData\Roaming\Tencent\Users\106601855\QQ\WinTemp\RichOle\5(XR]$6O1RLSE`$U3V7A~[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295400"/>
            <a:ext cx="7848600" cy="416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498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1" descr="C:\Users\zdp\AppData\Roaming\Tencent\Users\106601855\QQ\WinTemp\RichOle\WVK4~ET4KL68MURLMP~W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28625"/>
            <a:ext cx="32004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1" descr="C:\Users\zdp\AppData\Roaming\Tencent\Users\106601855\QQ\WinTemp\RichOle\4[2$]IZ~B@B{QHA7@23_OB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198563"/>
            <a:ext cx="8001000" cy="483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267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351584" y="274638"/>
            <a:ext cx="7859216" cy="1143000"/>
          </a:xfrm>
        </p:spPr>
        <p:txBody>
          <a:bodyPr vert="horz" lIns="91440" tIns="45720" rIns="91440" bIns="45720" rtlCol="0" anchor="ctr">
            <a:normAutofit/>
          </a:bodyPr>
          <a:lstStyle/>
          <a:p>
            <a:r>
              <a:rPr lang="en-US" altLang="zh-CN" sz="3200" b="1" dirty="0">
                <a:solidFill>
                  <a:schemeClr val="tx2"/>
                </a:solidFill>
                <a:latin typeface="黑体" pitchFamily="49" charset="-122"/>
                <a:ea typeface="黑体" pitchFamily="49" charset="-122"/>
              </a:rPr>
              <a:t>5.1</a:t>
            </a:r>
            <a:r>
              <a:rPr lang="zh-CN" altLang="en-US" sz="3200" b="1" dirty="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概述</a:t>
            </a:r>
          </a:p>
        </p:txBody>
      </p:sp>
      <p:pic>
        <p:nvPicPr>
          <p:cNvPr id="7171" name="Picture 1" descr="C:\Users\zdp\AppData\Roaming\Tencent\Users\106601855\QQ\WinTemp\RichOle\6DQOBCMBAI`B{4P500GLB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556792"/>
            <a:ext cx="6982544" cy="338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385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04801"/>
            <a:ext cx="50069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7" descr="C:\Users\zdp\AppData\Roaming\Tencent\Users\106601855\QQ\WinTemp\RichOle\8(DJKTK}{RDJ9RIAFR{7)5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219200"/>
            <a:ext cx="723900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10" descr="C:\Users\zdp\AppData\Roaming\Tencent\Users\106601855\QQ\WinTemp\RichOle\X@TISV`1PUQRA)D6T9~@)I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9964" y="3736976"/>
            <a:ext cx="7818437"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189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04801"/>
            <a:ext cx="50069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11" descr="C:\Users\zdp\AppData\Roaming\Tencent\Users\106601855\QQ\WinTemp\RichOle\$SKFA(E}(EU9%_@KL}[[BO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219201"/>
            <a:ext cx="7620000"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269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04801"/>
            <a:ext cx="50069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4" descr="C:\Users\zdp\AppData\Roaming\Tencent\Users\106601855\QQ\WinTemp\RichOle\O_L6(7J20H`$J($4MOH{YQ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371600"/>
            <a:ext cx="8077200" cy="318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92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04801"/>
            <a:ext cx="500697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6" descr="C:\Users\zdp\AppData\Roaming\Tencent\Users\106601855\QQ\WinTemp\RichOle\MGX)V4J5DW9RNLIUV_~8V(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1" y="1447800"/>
            <a:ext cx="8137525"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8594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9" descr="C:\Users\zdp\AppData\Roaming\Tencent\Users\106601855\QQ\WinTemp\RichOle\GEB[@5T1%CZ$3FK]V2~31Z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1600200"/>
            <a:ext cx="816927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6924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2801" y="1511301"/>
            <a:ext cx="8024813" cy="3833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224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5" descr="C:\Users\zdp\AppData\Roaming\Tencent\Users\106601855\QQ\WinTemp\RichOle\T@]XKW]5VYMFVEJ$W7K~K)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7" y="1225484"/>
            <a:ext cx="848518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7813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5" descr="C:\Users\zdp\AppData\Roaming\Tencent\Users\106601855\QQ\WinTemp\RichOle\LR}$}{T5_38Q}@{SIQX7VK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3438" y="1219200"/>
            <a:ext cx="8001000"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2876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9" descr="C:\Users\zdp\AppData\Roaming\Tencent\Users\106601855\QQ\WinTemp\RichOle\D07G8BX4ONB[91PR)KYBJH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524001"/>
            <a:ext cx="8153400"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7274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1" descr="C:\Users\zdp\AppData\Roaming\Tencent\Users\106601855\QQ\WinTemp\RichOle\$P9FUTS)86D[A7SQ3S@_GD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381125"/>
            <a:ext cx="835501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699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44624"/>
            <a:ext cx="8229600" cy="1143000"/>
          </a:xfrm>
        </p:spPr>
        <p:txBody>
          <a:bodyPr vert="horz" lIns="91440" tIns="45720" rIns="91440" bIns="45720" rtlCol="0" anchor="ctr">
            <a:normAutofit/>
          </a:bodyPr>
          <a:lstStyle/>
          <a:p>
            <a:r>
              <a:rPr lang="en-US" altLang="zh-CN" sz="3200" b="1" dirty="0">
                <a:solidFill>
                  <a:schemeClr val="tx2"/>
                </a:solidFill>
                <a:latin typeface="黑体" pitchFamily="49" charset="-122"/>
                <a:ea typeface="黑体" pitchFamily="49" charset="-122"/>
              </a:rPr>
              <a:t>5.1</a:t>
            </a:r>
            <a:r>
              <a:rPr lang="zh-CN" altLang="en-US" sz="3200" b="1" dirty="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概述</a:t>
            </a:r>
          </a:p>
        </p:txBody>
      </p:sp>
      <p:pic>
        <p:nvPicPr>
          <p:cNvPr id="8195" name="Picture 1" descr="C:\Users\zdp\AppData\Roaming\Tencent\Users\106601855\QQ\WinTemp\RichOle\O4306D{CBO9P9C_IXU]]XU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1447800"/>
            <a:ext cx="82724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7708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descr="C:\Users\zdp\AppData\Roaming\Tencent\Users\106601855\QQ\WinTemp\RichOle\()~]B%PJ{%S%VMAJ_D`_DW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524001"/>
            <a:ext cx="70104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5" name="Picture 8" descr="C:\Users\zdp\AppData\Roaming\Tencent\Users\106601855\QQ\WinTemp\RichOle\LO)6CFZL_SNT14]U$U])7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8138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1" descr="C:\Users\zdp\AppData\Roaming\Tencent\Users\106601855\QQ\WinTemp\RichOle\CA3`SUNXIV~@H17LYXVEJU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24000"/>
            <a:ext cx="7620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4748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1" descr="C:\Users\zdp\AppData\Roaming\Tencent\Users\106601855\QQ\WinTemp\RichOle\{(~FO82~N6{[{FH2)D4R4)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24000"/>
            <a:ext cx="82296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3959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4" descr="C:\Users\zdp\AppData\Roaming\Tencent\Users\106601855\QQ\WinTemp\RichOle\)NFTRVQQ3}L)9KD79KCMD~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1"/>
            <a:ext cx="7391400"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0775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8" descr="C:\Users\zdp\AppData\Roaming\Tencent\Users\106601855\QQ\WinTemp\RichOle\LO)6CFZL_SNT14]U$U])7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3"/>
          <p:cNvSpPr txBox="1">
            <a:spLocks noChangeArrowheads="1"/>
          </p:cNvSpPr>
          <p:nvPr/>
        </p:nvSpPr>
        <p:spPr bwMode="auto">
          <a:xfrm>
            <a:off x="2085975" y="1219200"/>
            <a:ext cx="708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a:solidFill>
                  <a:srgbClr val="0000FF"/>
                </a:solidFill>
                <a:latin typeface="仿宋" pitchFamily="49" charset="-122"/>
                <a:ea typeface="仿宋" pitchFamily="49" charset="-122"/>
              </a:rPr>
              <a:t>利用最小割集计算事件发生的概率</a:t>
            </a:r>
          </a:p>
        </p:txBody>
      </p:sp>
      <p:sp>
        <p:nvSpPr>
          <p:cNvPr id="48132" name="TextBox 10"/>
          <p:cNvSpPr txBox="1">
            <a:spLocks noChangeArrowheads="1"/>
          </p:cNvSpPr>
          <p:nvPr/>
        </p:nvSpPr>
        <p:spPr bwMode="auto">
          <a:xfrm>
            <a:off x="2085975" y="1955800"/>
            <a:ext cx="70866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3200" b="1">
                <a:solidFill>
                  <a:srgbClr val="FF00FF"/>
                </a:solidFill>
                <a:latin typeface="仿宋" pitchFamily="49" charset="-122"/>
                <a:ea typeface="仿宋" pitchFamily="49" charset="-122"/>
              </a:rPr>
              <a:t>1.</a:t>
            </a:r>
            <a:r>
              <a:rPr lang="zh-CN" altLang="en-US" sz="3200" b="1">
                <a:solidFill>
                  <a:srgbClr val="FF00FF"/>
                </a:solidFill>
                <a:latin typeface="仿宋" pitchFamily="49" charset="-122"/>
                <a:ea typeface="仿宋" pitchFamily="49" charset="-122"/>
              </a:rPr>
              <a:t>求顶事件发生概率的精确值</a:t>
            </a:r>
          </a:p>
        </p:txBody>
      </p:sp>
      <p:sp>
        <p:nvSpPr>
          <p:cNvPr id="48133" name="TextBox 11"/>
          <p:cNvSpPr txBox="1">
            <a:spLocks noChangeArrowheads="1"/>
          </p:cNvSpPr>
          <p:nvPr/>
        </p:nvSpPr>
        <p:spPr bwMode="auto">
          <a:xfrm>
            <a:off x="2212976" y="2743200"/>
            <a:ext cx="80486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a:latin typeface="仿宋" pitchFamily="49" charset="-122"/>
                <a:ea typeface="仿宋" pitchFamily="49" charset="-122"/>
              </a:rPr>
              <a:t>若已知故障树所有最小割集（</a:t>
            </a:r>
            <a:r>
              <a:rPr lang="en-US" altLang="zh-CN" sz="3200" b="1">
                <a:latin typeface="仿宋" pitchFamily="49" charset="-122"/>
                <a:ea typeface="仿宋" pitchFamily="49" charset="-122"/>
              </a:rPr>
              <a:t>MCS</a:t>
            </a:r>
            <a:r>
              <a:rPr lang="zh-CN" altLang="en-US" sz="3200" b="1">
                <a:latin typeface="仿宋" pitchFamily="49" charset="-122"/>
                <a:ea typeface="仿宋" pitchFamily="49" charset="-122"/>
              </a:rPr>
              <a:t>）为</a:t>
            </a:r>
            <a:r>
              <a:rPr lang="en-US" altLang="zh-CN" sz="3200" b="1" i="1">
                <a:latin typeface="Times New Roman" pitchFamily="18" charset="0"/>
                <a:ea typeface="仿宋" pitchFamily="49" charset="-122"/>
                <a:cs typeface="Times New Roman" pitchFamily="18" charset="0"/>
              </a:rPr>
              <a:t>K</a:t>
            </a:r>
            <a:r>
              <a:rPr lang="en-US" altLang="zh-CN" sz="3200" b="1" baseline="-25000">
                <a:latin typeface="Times New Roman" pitchFamily="18" charset="0"/>
                <a:ea typeface="仿宋" pitchFamily="49" charset="-122"/>
                <a:cs typeface="Times New Roman" pitchFamily="18" charset="0"/>
              </a:rPr>
              <a:t>1</a:t>
            </a:r>
            <a:r>
              <a:rPr lang="en-US" altLang="zh-CN" sz="3200" b="1">
                <a:latin typeface="Times New Roman" pitchFamily="18" charset="0"/>
                <a:ea typeface="仿宋" pitchFamily="49" charset="-122"/>
                <a:cs typeface="Times New Roman" pitchFamily="18" charset="0"/>
              </a:rPr>
              <a:t>, </a:t>
            </a:r>
            <a:r>
              <a:rPr lang="en-US" altLang="zh-CN" sz="3200" b="1" i="1">
                <a:latin typeface="Times New Roman" pitchFamily="18" charset="0"/>
                <a:ea typeface="仿宋" pitchFamily="49" charset="-122"/>
                <a:cs typeface="Times New Roman" pitchFamily="18" charset="0"/>
              </a:rPr>
              <a:t>K</a:t>
            </a:r>
            <a:r>
              <a:rPr lang="en-US" altLang="zh-CN" sz="3200" b="1" baseline="-25000">
                <a:latin typeface="Times New Roman" pitchFamily="18" charset="0"/>
                <a:ea typeface="仿宋" pitchFamily="49" charset="-122"/>
                <a:cs typeface="Times New Roman" pitchFamily="18" charset="0"/>
              </a:rPr>
              <a:t>2</a:t>
            </a:r>
            <a:r>
              <a:rPr lang="en-US" altLang="zh-CN" sz="3200" b="1">
                <a:latin typeface="Times New Roman" pitchFamily="18" charset="0"/>
                <a:ea typeface="仿宋" pitchFamily="49" charset="-122"/>
                <a:cs typeface="Times New Roman" pitchFamily="18" charset="0"/>
              </a:rPr>
              <a:t>, …, </a:t>
            </a:r>
            <a:r>
              <a:rPr lang="en-US" altLang="zh-CN" sz="3200" b="1" i="1">
                <a:latin typeface="Times New Roman" pitchFamily="18" charset="0"/>
                <a:ea typeface="仿宋" pitchFamily="49" charset="-122"/>
                <a:cs typeface="Times New Roman" pitchFamily="18" charset="0"/>
              </a:rPr>
              <a:t>K</a:t>
            </a:r>
            <a:r>
              <a:rPr lang="en-US" altLang="zh-CN" sz="3200" b="1" i="1" baseline="-25000">
                <a:latin typeface="Times New Roman" pitchFamily="18" charset="0"/>
                <a:ea typeface="仿宋" pitchFamily="49" charset="-122"/>
                <a:cs typeface="Times New Roman" pitchFamily="18" charset="0"/>
              </a:rPr>
              <a:t>N</a:t>
            </a:r>
            <a:r>
              <a:rPr lang="zh-CN" altLang="en-US" sz="3200" b="1">
                <a:latin typeface="仿宋" pitchFamily="49" charset="-122"/>
                <a:ea typeface="仿宋" pitchFamily="49" charset="-122"/>
              </a:rPr>
              <a:t>及底事件</a:t>
            </a:r>
            <a:r>
              <a:rPr lang="en-US" altLang="zh-CN" sz="3200" b="1" i="1">
                <a:latin typeface="Times New Roman" pitchFamily="18" charset="0"/>
                <a:ea typeface="仿宋" pitchFamily="49" charset="-122"/>
              </a:rPr>
              <a:t>x</a:t>
            </a:r>
            <a:r>
              <a:rPr lang="en-US" altLang="zh-CN" sz="3200" b="1" baseline="-25000">
                <a:latin typeface="仿宋" pitchFamily="49" charset="-122"/>
                <a:ea typeface="仿宋" pitchFamily="49" charset="-122"/>
              </a:rPr>
              <a:t>1</a:t>
            </a:r>
            <a:r>
              <a:rPr lang="en-US" altLang="zh-CN" sz="3200" b="1">
                <a:latin typeface="仿宋" pitchFamily="49" charset="-122"/>
                <a:ea typeface="仿宋" pitchFamily="49" charset="-122"/>
              </a:rPr>
              <a:t>,</a:t>
            </a:r>
            <a:r>
              <a:rPr lang="en-US" altLang="zh-CN" sz="3200" b="1" i="1">
                <a:latin typeface="Times New Roman" pitchFamily="18" charset="0"/>
                <a:ea typeface="仿宋" pitchFamily="49" charset="-122"/>
              </a:rPr>
              <a:t>x</a:t>
            </a:r>
            <a:r>
              <a:rPr lang="en-US" altLang="zh-CN" sz="3200" b="1" baseline="-25000">
                <a:latin typeface="仿宋" pitchFamily="49" charset="-122"/>
                <a:ea typeface="仿宋" pitchFamily="49" charset="-122"/>
              </a:rPr>
              <a:t>2</a:t>
            </a:r>
            <a:r>
              <a:rPr lang="en-US" altLang="zh-CN" sz="3200" b="1">
                <a:latin typeface="仿宋" pitchFamily="49" charset="-122"/>
                <a:ea typeface="仿宋" pitchFamily="49" charset="-122"/>
              </a:rPr>
              <a:t>,…,</a:t>
            </a:r>
            <a:r>
              <a:rPr lang="en-US" altLang="zh-CN" sz="3200" b="1" i="1">
                <a:latin typeface="Times New Roman" pitchFamily="18" charset="0"/>
                <a:ea typeface="仿宋" pitchFamily="49" charset="-122"/>
              </a:rPr>
              <a:t>x</a:t>
            </a:r>
            <a:r>
              <a:rPr lang="en-US" altLang="zh-CN" sz="3200" b="1" i="1" baseline="-25000">
                <a:latin typeface="Times New Roman" pitchFamily="18" charset="0"/>
                <a:ea typeface="仿宋" pitchFamily="49" charset="-122"/>
              </a:rPr>
              <a:t>n</a:t>
            </a:r>
            <a:r>
              <a:rPr lang="zh-CN" altLang="en-US" sz="3200" b="1">
                <a:latin typeface="仿宋" pitchFamily="49" charset="-122"/>
                <a:ea typeface="仿宋" pitchFamily="49" charset="-122"/>
              </a:rPr>
              <a:t>发生的概率，则顶事件</a:t>
            </a:r>
            <a:r>
              <a:rPr lang="en-US" altLang="zh-CN" sz="3200" b="1" i="1">
                <a:latin typeface="Times New Roman" pitchFamily="18" charset="0"/>
                <a:ea typeface="仿宋" pitchFamily="49" charset="-122"/>
              </a:rPr>
              <a:t>T</a:t>
            </a:r>
            <a:r>
              <a:rPr lang="zh-CN" altLang="en-US" sz="3200" b="1">
                <a:latin typeface="仿宋" pitchFamily="49" charset="-122"/>
                <a:ea typeface="仿宋" pitchFamily="49" charset="-122"/>
              </a:rPr>
              <a:t>发生的概率（不可靠度）</a:t>
            </a:r>
            <a:r>
              <a:rPr lang="en-US" altLang="zh-CN" sz="3200" b="1" i="1">
                <a:latin typeface="Times New Roman" pitchFamily="18" charset="0"/>
                <a:ea typeface="仿宋" pitchFamily="49" charset="-122"/>
              </a:rPr>
              <a:t>F</a:t>
            </a:r>
            <a:r>
              <a:rPr lang="en-US" altLang="zh-CN" sz="3200" b="1" i="1" baseline="-25000">
                <a:latin typeface="Times New Roman" pitchFamily="18" charset="0"/>
                <a:ea typeface="仿宋" pitchFamily="49" charset="-122"/>
              </a:rPr>
              <a:t>s</a:t>
            </a:r>
            <a:r>
              <a:rPr lang="en-US" altLang="zh-CN" sz="3200" b="1">
                <a:latin typeface="仿宋" pitchFamily="49" charset="-122"/>
                <a:ea typeface="仿宋" pitchFamily="49" charset="-122"/>
              </a:rPr>
              <a:t>(</a:t>
            </a:r>
            <a:r>
              <a:rPr lang="en-US" altLang="zh-CN" sz="3200" b="1" i="1">
                <a:latin typeface="Times New Roman" pitchFamily="18" charset="0"/>
                <a:ea typeface="仿宋" pitchFamily="49" charset="-122"/>
              </a:rPr>
              <a:t>t</a:t>
            </a:r>
            <a:r>
              <a:rPr lang="en-US" altLang="zh-CN" sz="3200" b="1">
                <a:latin typeface="仿宋" pitchFamily="49" charset="-122"/>
                <a:ea typeface="仿宋" pitchFamily="49" charset="-122"/>
              </a:rPr>
              <a:t>)</a:t>
            </a:r>
            <a:endParaRPr lang="zh-CN" altLang="en-US" sz="3200" b="1">
              <a:latin typeface="仿宋" pitchFamily="49" charset="-122"/>
              <a:ea typeface="仿宋" pitchFamily="49" charset="-122"/>
            </a:endParaRPr>
          </a:p>
        </p:txBody>
      </p:sp>
      <p:pic>
        <p:nvPicPr>
          <p:cNvPr id="4813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7614" y="4313239"/>
            <a:ext cx="3741737"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4721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8" descr="C:\Users\zdp\AppData\Roaming\Tencent\Users\106601855\QQ\WinTemp\RichOle\LO)6CFZL_SNT14]U$U])7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6" descr="C:\Users\zdp\AppData\Roaming\Tencent\Users\106601855\QQ\WinTemp\RichOle\JCD_41CAO545I17[L69]DB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676" y="1447800"/>
            <a:ext cx="85074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7614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7" descr="C:\Users\zdp\AppData\Roaming\Tencent\Users\106601855\QQ\WinTemp\RichOle\2)_$W@GF1OJ8`LM%LXG{D4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271589"/>
            <a:ext cx="7848600" cy="407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6679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7" descr="C:\Users\zdp\AppData\Roaming\Tencent\Users\106601855\QQ\WinTemp\RichOle\58@UFCIMXUIY$]6`2}27V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19200"/>
            <a:ext cx="7086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400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219200"/>
            <a:ext cx="8302625"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7" name="Picture 8" descr="C:\Users\zdp\AppData\Roaming\Tencent\Users\106601855\QQ\WinTemp\RichOle\LO)6CFZL_SNT14]U$U])7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637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8" descr="C:\Users\zdp\AppData\Roaming\Tencent\Users\106601855\QQ\WinTemp\RichOle\II%WE(TY{K0IX[YW64GE4X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8458200"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8" descr="C:\Users\zdp\AppData\Roaming\Tencent\Users\106601855\QQ\WinTemp\RichOle\LO)6CFZL_SNT14]U$U])7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699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81200" y="274638"/>
            <a:ext cx="8229600" cy="778098"/>
          </a:xfrm>
        </p:spPr>
        <p:txBody>
          <a:bodyPr vert="horz" lIns="91440" tIns="45720" rIns="91440" bIns="45720" rtlCol="0" anchor="ctr">
            <a:normAutofit/>
          </a:bodyPr>
          <a:lstStyle/>
          <a:p>
            <a:r>
              <a:rPr lang="en-US" altLang="zh-CN" sz="3200" b="1" dirty="0">
                <a:solidFill>
                  <a:schemeClr val="tx2"/>
                </a:solidFill>
                <a:latin typeface="黑体" pitchFamily="49" charset="-122"/>
                <a:ea typeface="黑体" pitchFamily="49" charset="-122"/>
              </a:rPr>
              <a:t>5.1</a:t>
            </a:r>
            <a:r>
              <a:rPr lang="zh-CN" altLang="en-US" sz="3200" b="1" dirty="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概述</a:t>
            </a:r>
          </a:p>
        </p:txBody>
      </p:sp>
      <p:pic>
        <p:nvPicPr>
          <p:cNvPr id="9219" name="Picture 1" descr="C:\Users\zdp\AppData\Roaming\Tencent\Users\106601855\QQ\WinTemp\RichOle\_Q2AX3NF%_HQ3VNQCZ}@3T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526" y="1219200"/>
            <a:ext cx="8245475" cy="449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440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8" descr="C:\Users\zdp\AppData\Roaming\Tencent\Users\106601855\QQ\WinTemp\RichOle\CT5{T0Y`PL3BPN[X}%0Y$2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162050"/>
            <a:ext cx="84582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8471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8" descr="C:\Users\zdp\AppData\Roaming\Tencent\Users\106601855\QQ\WinTemp\RichOle\LO)6CFZL_SNT14]U$U])7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381000"/>
            <a:ext cx="34956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20" descr="C:\Users\zdp\AppData\Roaming\Tencent\Users\106601855\QQ\WinTemp\RichOle\JS)OVM03R22VUX[URQO3EZ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143001"/>
            <a:ext cx="7543800"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109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4" descr="C:\Users\zdp\AppData\Roaming\Tencent\Users\106601855\QQ\WinTemp\RichOle\IS}BI$G389{6~VV07{JU]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5" descr="C:\Users\zdp\AppData\Roaming\Tencent\Users\106601855\QQ\WinTemp\RichOle\ET0U6VKCPXAFYVEMDVTT)`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219201"/>
            <a:ext cx="8001000" cy="370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245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C:\Users\zdp\AppData\Roaming\Tencent\Users\106601855\QQ\WinTemp\RichOle\IS}BI$G389{6~VV07{JU]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13" descr="C:\Users\zdp\AppData\Roaming\Tencent\Users\106601855\QQ\WinTemp\RichOle\1~SM@1M14@@47V~R5OK18B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80597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9737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C:\Users\zdp\AppData\Roaming\Tencent\Users\106601855\QQ\WinTemp\RichOle\IS}BI$G389{6~VV07{JU]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AutoShape 13" descr="C:\Users\zdp\AppData\Roaming\Tencent\Users\106601855\QQ\WinTemp\RichOle\R)O@6W$`)@PNP3N7F?QH5.png"/>
          <p:cNvSpPr>
            <a:spLocks noChangeAspect="1" noChangeArrowheads="1"/>
          </p:cNvSpPr>
          <p:nvPr/>
        </p:nvSpPr>
        <p:spPr bwMode="auto">
          <a:xfrm>
            <a:off x="1524000" y="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372" name="AutoShape 14" descr="C:\Users\zdp\AppData\Roaming\Tencent\Users\106601855\QQ\WinTemp\RichOle\R)O@6W$`)@PNP3N7F?QH5.png"/>
          <p:cNvSpPr>
            <a:spLocks noChangeAspect="1" noChangeArrowheads="1"/>
          </p:cNvSpPr>
          <p:nvPr/>
        </p:nvSpPr>
        <p:spPr bwMode="auto">
          <a:xfrm>
            <a:off x="1676400" y="1524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pic>
        <p:nvPicPr>
          <p:cNvPr id="58373" name="Picture 15" descr="C:\Users\zdp\AppData\Roaming\Tencent\Users\106601855\QQ\WinTemp\RichOle\4(5}YYF%$M2%}XP%FZZV%X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143000"/>
            <a:ext cx="8499475"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9812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6" descr="C:\Users\zdp\AppData\Roaming\Tencent\Users\106601855\QQ\WinTemp\RichOle\LDC6Z74[DRK(NQ2JNJ8A(5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47801"/>
            <a:ext cx="8153400" cy="448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4" descr="C:\Users\zdp\AppData\Roaming\Tencent\Users\106601855\QQ\WinTemp\RichOle\IS}BI$G389{6~VV07{JU]H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4240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descr="C:\Users\zdp\AppData\Roaming\Tencent\Users\106601855\QQ\WinTemp\RichOle\G4_URV769`ITZUM${CYSKY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95401"/>
            <a:ext cx="83058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4" descr="C:\Users\zdp\AppData\Roaming\Tencent\Users\106601855\QQ\WinTemp\RichOle\IS}BI$G389{6~VV07{JU]H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8215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descr="C:\Users\zdp\AppData\Roaming\Tencent\Users\106601855\QQ\WinTemp\RichOle\IS}BI$G389{6~VV07{JU]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5" descr="C:\Users\zdp\AppData\Roaming\Tencent\Users\106601855\QQ\WinTemp\RichOle\[~Q}HI918TA4L7RY6%O%_X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0"/>
            <a:ext cx="84582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207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4" descr="C:\Users\zdp\AppData\Roaming\Tencent\Users\106601855\QQ\WinTemp\RichOle\IS}BI$G389{6~VV07{JU]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4" descr="C:\Users\zdp\AppData\Roaming\Tencent\Users\106601855\QQ\WinTemp\RichOle\Q`RBN{MB1T)YZGDZ%3$WO)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268760"/>
            <a:ext cx="7662739"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290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descr="C:\Users\zdp\AppData\Roaming\Tencent\Users\106601855\QQ\WinTemp\RichOle\9ND`ASC9KC0G9DN%A74Y1)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71600"/>
            <a:ext cx="792003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4" descr="C:\Users\zdp\AppData\Roaming\Tencent\Users\106601855\QQ\WinTemp\RichOle\IS}BI$G389{6~VV07{JU]H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36563"/>
            <a:ext cx="23622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935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981200" y="44624"/>
            <a:ext cx="8229600" cy="1143000"/>
          </a:xfrm>
        </p:spPr>
        <p:txBody>
          <a:bodyPr vert="horz" lIns="91440" tIns="45720" rIns="91440" bIns="45720" rtlCol="0" anchor="ctr">
            <a:normAutofit/>
          </a:bodyPr>
          <a:lstStyle/>
          <a:p>
            <a:r>
              <a:rPr lang="en-US" altLang="zh-CN" sz="3200" b="1" dirty="0">
                <a:solidFill>
                  <a:schemeClr val="tx2"/>
                </a:solidFill>
                <a:latin typeface="黑体" pitchFamily="49" charset="-122"/>
                <a:ea typeface="黑体" pitchFamily="49" charset="-122"/>
              </a:rPr>
              <a:t>5.1 </a:t>
            </a:r>
            <a:r>
              <a:rPr lang="zh-CN" altLang="en-US" sz="3200" b="1" dirty="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概述</a:t>
            </a:r>
          </a:p>
        </p:txBody>
      </p:sp>
      <p:pic>
        <p:nvPicPr>
          <p:cNvPr id="10243" name="Picture 1" descr="C:\Users\zdp\AppData\Roaming\Tencent\Users\106601855\QQ\WinTemp\RichOle\{RH3B}[`VV_XWUZV~4${VH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46188"/>
            <a:ext cx="838200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9982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descr="C:\Users\zdp\AppData\Roaming\Tencent\Users\106601855\QQ\WinTemp\RichOle\Z[A]G3R@I}NZZ4S}_5B]~K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81000"/>
            <a:ext cx="451485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5" descr="C:\Users\zdp\AppData\Roaming\Tencent\Users\106601855\QQ\WinTemp\RichOle\~W8}0@YUL3W@8{B6~N%X2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95400"/>
            <a:ext cx="8001000" cy="379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9601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descr="C:\Users\zdp\AppData\Roaming\Tencent\Users\106601855\QQ\WinTemp\RichOle\]%R}DHNF[119)BZLD]{K~4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57201"/>
            <a:ext cx="48006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5" descr="C:\Users\zdp\AppData\Roaming\Tencent\Users\106601855\QQ\WinTemp\RichOle\K52E]U_0ASH8FLW9$T~9()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079501"/>
            <a:ext cx="77724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04676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6" descr="C:\Users\zdp\AppData\Roaming\Tencent\Users\106601855\QQ\WinTemp\RichOle\5MA93{@}T}HKC{1]R}V73~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7" descr="C:\Users\zdp\AppData\Roaming\Tencent\Users\106601855\QQ\WinTemp\RichOle\{@5ASX$HNF]V)@PV(IF@{Z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1" y="1600200"/>
            <a:ext cx="7624763"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0883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6" descr="C:\Users\zdp\AppData\Roaming\Tencent\Users\106601855\QQ\WinTemp\RichOle\``F(D_`@(XW}R)B(}KYY(J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475" y="1219200"/>
            <a:ext cx="8229600" cy="37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Picture 6" descr="C:\Users\zdp\AppData\Roaming\Tencent\Users\106601855\QQ\WinTemp\RichOle\5MA93{@}T}HKC{1]R}V73~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7" descr="C:\Users\zdp\AppData\Roaming\Tencent\Users\106601855\QQ\WinTemp\RichOle\R5GG6GTVG`W3GR[}{B{ZJL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2838" y="4913314"/>
            <a:ext cx="62531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234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6" descr="C:\Users\zdp\AppData\Roaming\Tencent\Users\106601855\QQ\WinTemp\RichOle\5MA93{@}T}HKC{1]R}V73~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1" name="Picture 7" descr="C:\Users\zdp\AppData\Roaming\Tencent\Users\106601855\QQ\WinTemp\RichOle\R5GG6GTVG`W3GR[}{B{ZJL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838" y="1447800"/>
            <a:ext cx="6253162"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4" descr="C:\Users\zdp\AppData\Roaming\Tencent\Users\106601855\QQ\WinTemp\RichOle\SMTDDSAAJO9~0F6LYAOT@F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00" y="1905001"/>
            <a:ext cx="815340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032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4" descr="C:\Users\zdp\AppData\Roaming\Tencent\Users\106601855\QQ\WinTemp\RichOle\RE}2KZMCR%4I)[TU%UKCJ)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363" y="1752600"/>
            <a:ext cx="8229600" cy="438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5" name="Picture 6" descr="C:\Users\zdp\AppData\Roaming\Tencent\Users\106601855\QQ\WinTemp\RichOle\5MA93{@}T}HKC{1]R}V73~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25707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 descr="C:\Users\zdp\AppData\Roaming\Tencent\Users\106601855\QQ\WinTemp\RichOle\5ZVNM[_FSR5{X9F_[ERJ9[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76401"/>
            <a:ext cx="7778750"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Picture 6" descr="C:\Users\zdp\AppData\Roaming\Tencent\Users\106601855\QQ\WinTemp\RichOle\5MA93{@}T}HKC{1]R}V73~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3739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6" descr="C:\Users\zdp\AppData\Roaming\Tencent\Users\106601855\QQ\WinTemp\RichOle\5MA93{@}T}HKC{1]R}V73~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Picture 6" descr="C:\Users\zdp\AppData\Roaming\Tencent\Users\106601855\QQ\WinTemp\RichOle\FTJN$U4J}N_[FY~({RE9MK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752600"/>
            <a:ext cx="7696200" cy="370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4354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descr="C:\Users\zdp\AppData\Roaming\Tencent\Users\106601855\QQ\WinTemp\RichOle\0UAB393NY%H)R4)J~B3)J7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6" y="1028700"/>
            <a:ext cx="852487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6" descr="C:\Users\zdp\AppData\Roaming\Tencent\Users\106601855\QQ\WinTemp\RichOle\5MA93{@}T}HKC{1]R}V73~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07975"/>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5" descr="C:\Users\zdp\AppData\Roaming\Tencent\Users\106601855\QQ\WinTemp\RichOle\3JXUBQ7G(OI@3AT84P~[TK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495800"/>
            <a:ext cx="6477000"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725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6" descr="C:\Users\zdp\AppData\Roaming\Tencent\Users\106601855\QQ\WinTemp\RichOle\5MA93{@}T}HKC{1]R}V73~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84200"/>
            <a:ext cx="55626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4" descr="C:\Users\zdp\AppData\Roaming\Tencent\Users\106601855\QQ\WinTemp\RichOle\`B64ZYNW)(S`MX5]@BHJ2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757364"/>
            <a:ext cx="8193088"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331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981200" y="53752"/>
            <a:ext cx="8229600" cy="1143000"/>
          </a:xfrm>
        </p:spPr>
        <p:txBody>
          <a:bodyPr vert="horz" lIns="91440" tIns="45720" rIns="91440" bIns="45720" rtlCol="0" anchor="ctr">
            <a:normAutofit/>
          </a:bodyPr>
          <a:lstStyle/>
          <a:p>
            <a:r>
              <a:rPr lang="en-US" altLang="zh-CN" sz="3200" b="1" dirty="0">
                <a:solidFill>
                  <a:schemeClr val="tx2"/>
                </a:solidFill>
                <a:latin typeface="黑体" pitchFamily="49" charset="-122"/>
                <a:ea typeface="黑体" pitchFamily="49" charset="-122"/>
              </a:rPr>
              <a:t>5.2 </a:t>
            </a:r>
            <a:r>
              <a:rPr lang="zh-CN" altLang="en-US" sz="3200" b="1" dirty="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故障树分析的一般步骤</a:t>
            </a:r>
          </a:p>
        </p:txBody>
      </p:sp>
      <p:pic>
        <p:nvPicPr>
          <p:cNvPr id="11267" name="Picture 2" descr="C:\Users\zdp\AppData\Roaming\Tencent\Users\106601855\QQ\WinTemp\RichOle\LLZPBOCJHS_70G43BD}3]W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1282701"/>
            <a:ext cx="7585075" cy="461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7191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ext Box 3"/>
          <p:cNvSpPr txBox="1">
            <a:spLocks noChangeArrowheads="1"/>
          </p:cNvSpPr>
          <p:nvPr/>
        </p:nvSpPr>
        <p:spPr bwMode="auto">
          <a:xfrm>
            <a:off x="1703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solidFill>
                  <a:srgbClr val="0070C0"/>
                </a:solidFill>
                <a:latin typeface="黑体" pitchFamily="49" charset="-122"/>
                <a:ea typeface="黑体" pitchFamily="49" charset="-122"/>
              </a:rPr>
              <a:t>5.3   </a:t>
            </a:r>
            <a:r>
              <a:rPr lang="zh-CN" altLang="en-US" sz="3600" b="1" dirty="0">
                <a:solidFill>
                  <a:srgbClr val="0070C0"/>
                </a:solidFill>
                <a:latin typeface="黑体" pitchFamily="49" charset="-122"/>
                <a:ea typeface="黑体" pitchFamily="49" charset="-122"/>
              </a:rPr>
              <a:t>故障树分析：分析步骤</a:t>
            </a:r>
          </a:p>
        </p:txBody>
      </p:sp>
      <p:graphicFrame>
        <p:nvGraphicFramePr>
          <p:cNvPr id="264196" name="Object 5"/>
          <p:cNvGraphicFramePr>
            <a:graphicFrameLocks noChangeAspect="1"/>
          </p:cNvGraphicFramePr>
          <p:nvPr/>
        </p:nvGraphicFramePr>
        <p:xfrm>
          <a:off x="1739900" y="2420939"/>
          <a:ext cx="8820150" cy="2008187"/>
        </p:xfrm>
        <a:graphic>
          <a:graphicData uri="http://schemas.openxmlformats.org/presentationml/2006/ole">
            <mc:AlternateContent xmlns:mc="http://schemas.openxmlformats.org/markup-compatibility/2006">
              <mc:Choice xmlns:v="urn:schemas-microsoft-com:vml" Requires="v">
                <p:oleObj name="Visio" r:id="rId2" imgW="5783506" imgH="973521" progId="Visio.Drawing.11">
                  <p:embed/>
                </p:oleObj>
              </mc:Choice>
              <mc:Fallback>
                <p:oleObj name="Visio" r:id="rId2" imgW="5783506" imgH="973521" progId="Visio.Drawing.11">
                  <p:embed/>
                  <p:pic>
                    <p:nvPicPr>
                      <p:cNvPr id="264196" name="Object 5"/>
                      <p:cNvPicPr>
                        <a:picLocks noChangeAspect="1" noChangeArrowheads="1"/>
                      </p:cNvPicPr>
                      <p:nvPr/>
                    </p:nvPicPr>
                    <p:blipFill>
                      <a:blip r:embed="rId3"/>
                      <a:srcRect/>
                      <a:stretch>
                        <a:fillRect/>
                      </a:stretch>
                    </p:blipFill>
                    <p:spPr bwMode="auto">
                      <a:xfrm>
                        <a:off x="1739900" y="2420939"/>
                        <a:ext cx="8820150" cy="20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840040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Text Box 3"/>
          <p:cNvSpPr txBox="1">
            <a:spLocks noChangeArrowheads="1"/>
          </p:cNvSpPr>
          <p:nvPr/>
        </p:nvSpPr>
        <p:spPr bwMode="auto">
          <a:xfrm>
            <a:off x="1703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solidFill>
                  <a:srgbClr val="0070C0"/>
                </a:solidFill>
                <a:latin typeface="黑体" pitchFamily="49" charset="-122"/>
                <a:ea typeface="黑体" pitchFamily="49" charset="-122"/>
              </a:rPr>
              <a:t>5.3   </a:t>
            </a:r>
            <a:r>
              <a:rPr lang="zh-CN" altLang="en-US" sz="3600" b="1" dirty="0">
                <a:solidFill>
                  <a:srgbClr val="0070C0"/>
                </a:solidFill>
                <a:latin typeface="黑体" pitchFamily="49" charset="-122"/>
                <a:ea typeface="黑体" pitchFamily="49" charset="-122"/>
              </a:rPr>
              <a:t>故障树分析：分析步骤</a:t>
            </a:r>
          </a:p>
        </p:txBody>
      </p:sp>
      <p:sp>
        <p:nvSpPr>
          <p:cNvPr id="265219" name="Rectangle 4"/>
          <p:cNvSpPr>
            <a:spLocks noChangeArrowheads="1"/>
          </p:cNvSpPr>
          <p:nvPr/>
        </p:nvSpPr>
        <p:spPr bwMode="auto">
          <a:xfrm>
            <a:off x="1919288" y="1481138"/>
            <a:ext cx="8629650" cy="483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47650"/>
            <a:r>
              <a:rPr lang="en-US" altLang="zh-CN" b="1">
                <a:solidFill>
                  <a:srgbClr val="0070C0"/>
                </a:solidFill>
              </a:rPr>
              <a:t>     </a:t>
            </a:r>
            <a:r>
              <a:rPr lang="en-US" altLang="zh-CN" sz="2200" b="1">
                <a:solidFill>
                  <a:srgbClr val="0070C0"/>
                </a:solidFill>
                <a:latin typeface="华文仿宋" pitchFamily="2" charset="-122"/>
                <a:ea typeface="华文仿宋" pitchFamily="2" charset="-122"/>
              </a:rPr>
              <a:t>1</a:t>
            </a:r>
            <a:r>
              <a:rPr lang="zh-CN" altLang="en-US" sz="2200" b="1">
                <a:solidFill>
                  <a:srgbClr val="0070C0"/>
                </a:solidFill>
                <a:latin typeface="华文仿宋" pitchFamily="2" charset="-122"/>
                <a:ea typeface="华文仿宋" pitchFamily="2" charset="-122"/>
              </a:rPr>
              <a:t>、系统定义：定义软件系统的体系结构、操作使用流程、主要功能、系统内部假设条件和边值条件；</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2</a:t>
            </a:r>
            <a:r>
              <a:rPr lang="zh-CN" altLang="en-US" sz="2200" b="1">
                <a:solidFill>
                  <a:srgbClr val="0070C0"/>
                </a:solidFill>
                <a:latin typeface="华文仿宋" pitchFamily="2" charset="-122"/>
                <a:ea typeface="华文仿宋" pitchFamily="2" charset="-122"/>
              </a:rPr>
              <a:t>、收集分析系统故障资料：收集软件及其相似软件的故障数据与开发设计信息；</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3</a:t>
            </a:r>
            <a:r>
              <a:rPr lang="zh-CN" altLang="en-US" sz="2200" b="1">
                <a:solidFill>
                  <a:srgbClr val="0070C0"/>
                </a:solidFill>
                <a:latin typeface="华文仿宋" pitchFamily="2" charset="-122"/>
                <a:ea typeface="华文仿宋" pitchFamily="2" charset="-122"/>
              </a:rPr>
              <a:t>、顶事件选择：选取若干个影响重大的故障模式作为顶事件；</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4</a:t>
            </a:r>
            <a:r>
              <a:rPr lang="zh-CN" altLang="en-US" sz="2200" b="1">
                <a:solidFill>
                  <a:srgbClr val="0070C0"/>
                </a:solidFill>
                <a:latin typeface="华文仿宋" pitchFamily="2" charset="-122"/>
                <a:ea typeface="华文仿宋" pitchFamily="2" charset="-122"/>
              </a:rPr>
              <a:t>、故障树建立：按照软件的层次结构逐级展开，根据软件体系结构生成故障树；</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5</a:t>
            </a:r>
            <a:r>
              <a:rPr lang="zh-CN" altLang="en-US" sz="2200" b="1">
                <a:solidFill>
                  <a:srgbClr val="0070C0"/>
                </a:solidFill>
                <a:latin typeface="华文仿宋" pitchFamily="2" charset="-122"/>
                <a:ea typeface="华文仿宋" pitchFamily="2" charset="-122"/>
              </a:rPr>
              <a:t>、因果关系分析：自上而下，逐级确定各事件的原因，直至底事件；</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6</a:t>
            </a:r>
            <a:r>
              <a:rPr lang="zh-CN" altLang="en-US" sz="2200" b="1">
                <a:solidFill>
                  <a:srgbClr val="0070C0"/>
                </a:solidFill>
                <a:latin typeface="华文仿宋" pitchFamily="2" charset="-122"/>
                <a:ea typeface="华文仿宋" pitchFamily="2" charset="-122"/>
              </a:rPr>
              <a:t>、定性分析：识别所有可能故障模式即最小割集，按软件关键和重要程度等级以及最小割集的阶数排列次序；</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7</a:t>
            </a:r>
            <a:r>
              <a:rPr lang="zh-CN" altLang="en-US" sz="2200" b="1">
                <a:solidFill>
                  <a:srgbClr val="0070C0"/>
                </a:solidFill>
                <a:latin typeface="华文仿宋" pitchFamily="2" charset="-122"/>
                <a:ea typeface="华文仿宋" pitchFamily="2" charset="-122"/>
              </a:rPr>
              <a:t>、定量分析：根据各底事件发生的概率确定顶事件发生的概率即软件系统的不可靠度，进行软件模块和割集重要度的分析计算；</a:t>
            </a:r>
          </a:p>
          <a:p>
            <a:pPr indent="247650"/>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8</a:t>
            </a:r>
            <a:r>
              <a:rPr lang="zh-CN" altLang="en-US" sz="2200" b="1">
                <a:solidFill>
                  <a:srgbClr val="0070C0"/>
                </a:solidFill>
                <a:latin typeface="华文仿宋" pitchFamily="2" charset="-122"/>
                <a:ea typeface="华文仿宋" pitchFamily="2" charset="-122"/>
              </a:rPr>
              <a:t>、不确定性分析：确定各底事件概率误差对顶事件的影响。</a:t>
            </a:r>
          </a:p>
        </p:txBody>
      </p:sp>
    </p:spTree>
    <p:extLst>
      <p:ext uri="{BB962C8B-B14F-4D97-AF65-F5344CB8AC3E}">
        <p14:creationId xmlns:p14="http://schemas.microsoft.com/office/powerpoint/2010/main" val="3688626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3"/>
          <p:cNvSpPr txBox="1">
            <a:spLocks noChangeArrowheads="1"/>
          </p:cNvSpPr>
          <p:nvPr/>
        </p:nvSpPr>
        <p:spPr bwMode="auto">
          <a:xfrm>
            <a:off x="1703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solidFill>
                  <a:srgbClr val="0070C0"/>
                </a:solidFill>
                <a:latin typeface="黑体" pitchFamily="49" charset="-122"/>
                <a:ea typeface="黑体" pitchFamily="49" charset="-122"/>
              </a:rPr>
              <a:t>5.3   </a:t>
            </a:r>
            <a:r>
              <a:rPr lang="zh-CN" altLang="en-US" sz="3600" b="1" dirty="0">
                <a:solidFill>
                  <a:srgbClr val="0070C0"/>
                </a:solidFill>
                <a:latin typeface="黑体" pitchFamily="49" charset="-122"/>
                <a:ea typeface="黑体" pitchFamily="49" charset="-122"/>
              </a:rPr>
              <a:t>故障树分析：应用</a:t>
            </a:r>
          </a:p>
        </p:txBody>
      </p:sp>
      <p:sp>
        <p:nvSpPr>
          <p:cNvPr id="266243" name="Rectangle 4"/>
          <p:cNvSpPr>
            <a:spLocks noChangeArrowheads="1"/>
          </p:cNvSpPr>
          <p:nvPr/>
        </p:nvSpPr>
        <p:spPr bwMode="auto">
          <a:xfrm>
            <a:off x="3071814" y="1844675"/>
            <a:ext cx="6484937"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ts val="1200"/>
              </a:spcBef>
            </a:pPr>
            <a:r>
              <a:rPr lang="en-US" altLang="zh-CN" sz="2400" b="1">
                <a:solidFill>
                  <a:srgbClr val="0070C0"/>
                </a:solidFill>
                <a:latin typeface="华文仿宋" pitchFamily="2" charset="-122"/>
                <a:ea typeface="华文仿宋" pitchFamily="2" charset="-122"/>
              </a:rPr>
              <a:t>1</a:t>
            </a:r>
            <a:r>
              <a:rPr lang="zh-CN" altLang="en-US" sz="2400" b="1">
                <a:solidFill>
                  <a:srgbClr val="0070C0"/>
                </a:solidFill>
                <a:latin typeface="华文仿宋" pitchFamily="2" charset="-122"/>
                <a:ea typeface="华文仿宋" pitchFamily="2" charset="-122"/>
              </a:rPr>
              <a:t>、基于故障树分析的可靠性快速分配；</a:t>
            </a:r>
          </a:p>
          <a:p>
            <a:pPr>
              <a:spcBef>
                <a:spcPts val="1200"/>
              </a:spcBef>
            </a:pPr>
            <a:r>
              <a:rPr lang="en-US" altLang="zh-CN" sz="2400" b="1">
                <a:solidFill>
                  <a:srgbClr val="0070C0"/>
                </a:solidFill>
                <a:latin typeface="华文仿宋" pitchFamily="2" charset="-122"/>
                <a:ea typeface="华文仿宋" pitchFamily="2" charset="-122"/>
              </a:rPr>
              <a:t>2</a:t>
            </a:r>
            <a:r>
              <a:rPr lang="zh-CN" altLang="en-US" sz="2400" b="1">
                <a:solidFill>
                  <a:srgbClr val="0070C0"/>
                </a:solidFill>
                <a:latin typeface="华文仿宋" pitchFamily="2" charset="-122"/>
                <a:ea typeface="华文仿宋" pitchFamily="2" charset="-122"/>
              </a:rPr>
              <a:t>、基于实用性和总体开发费用的可靠性分配；</a:t>
            </a:r>
          </a:p>
          <a:p>
            <a:pPr>
              <a:spcBef>
                <a:spcPts val="1200"/>
              </a:spcBef>
            </a:pPr>
            <a:r>
              <a:rPr lang="en-US" altLang="zh-CN" sz="2400" b="1">
                <a:solidFill>
                  <a:srgbClr val="0070C0"/>
                </a:solidFill>
                <a:latin typeface="华文仿宋" pitchFamily="2" charset="-122"/>
                <a:ea typeface="华文仿宋" pitchFamily="2" charset="-122"/>
              </a:rPr>
              <a:t>3</a:t>
            </a:r>
            <a:r>
              <a:rPr lang="zh-CN" altLang="en-US" sz="2400" b="1">
                <a:solidFill>
                  <a:srgbClr val="0070C0"/>
                </a:solidFill>
                <a:latin typeface="华文仿宋" pitchFamily="2" charset="-122"/>
                <a:ea typeface="华文仿宋" pitchFamily="2" charset="-122"/>
              </a:rPr>
              <a:t>、基于故障树分析的可靠性增长测试 ；</a:t>
            </a:r>
          </a:p>
          <a:p>
            <a:pPr>
              <a:spcBef>
                <a:spcPts val="1200"/>
              </a:spcBef>
            </a:pPr>
            <a:r>
              <a:rPr lang="en-US" altLang="zh-CN" sz="2400" b="1">
                <a:solidFill>
                  <a:srgbClr val="0070C0"/>
                </a:solidFill>
                <a:latin typeface="华文仿宋" pitchFamily="2" charset="-122"/>
                <a:ea typeface="华文仿宋" pitchFamily="2" charset="-122"/>
              </a:rPr>
              <a:t>4</a:t>
            </a:r>
            <a:r>
              <a:rPr lang="zh-CN" altLang="en-US" sz="2400" b="1">
                <a:solidFill>
                  <a:srgbClr val="0070C0"/>
                </a:solidFill>
                <a:latin typeface="华文仿宋" pitchFamily="2" charset="-122"/>
                <a:ea typeface="华文仿宋" pitchFamily="2" charset="-122"/>
              </a:rPr>
              <a:t>、基于故障树分析的容错设计。</a:t>
            </a:r>
            <a:r>
              <a:rPr lang="zh-CN" altLang="en-US" b="1">
                <a:solidFill>
                  <a:srgbClr val="0070C0"/>
                </a:solidFill>
                <a:latin typeface="华文仿宋" pitchFamily="2" charset="-122"/>
                <a:ea typeface="华文仿宋" pitchFamily="2" charset="-122"/>
              </a:rPr>
              <a:t>  </a:t>
            </a:r>
          </a:p>
        </p:txBody>
      </p:sp>
    </p:spTree>
    <p:extLst>
      <p:ext uri="{BB962C8B-B14F-4D97-AF65-F5344CB8AC3E}">
        <p14:creationId xmlns:p14="http://schemas.microsoft.com/office/powerpoint/2010/main" val="34134755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ext Box 3"/>
          <p:cNvSpPr txBox="1">
            <a:spLocks noChangeArrowheads="1"/>
          </p:cNvSpPr>
          <p:nvPr/>
        </p:nvSpPr>
        <p:spPr bwMode="auto">
          <a:xfrm>
            <a:off x="1703388" y="49530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solidFill>
                  <a:srgbClr val="0070C0"/>
                </a:solidFill>
                <a:latin typeface="黑体" pitchFamily="49" charset="-122"/>
                <a:ea typeface="黑体" pitchFamily="49" charset="-122"/>
              </a:rPr>
              <a:t>5.4   </a:t>
            </a:r>
            <a:r>
              <a:rPr lang="zh-CN" altLang="en-US" sz="3600" b="1" dirty="0">
                <a:solidFill>
                  <a:srgbClr val="0070C0"/>
                </a:solidFill>
                <a:latin typeface="黑体" pitchFamily="49" charset="-122"/>
                <a:ea typeface="黑体" pitchFamily="49" charset="-122"/>
              </a:rPr>
              <a:t>失效模式与影响分析：流程</a:t>
            </a:r>
          </a:p>
        </p:txBody>
      </p:sp>
      <p:sp>
        <p:nvSpPr>
          <p:cNvPr id="270339" name="Rectangle 4"/>
          <p:cNvSpPr>
            <a:spLocks noChangeArrowheads="1"/>
          </p:cNvSpPr>
          <p:nvPr/>
        </p:nvSpPr>
        <p:spPr bwMode="auto">
          <a:xfrm>
            <a:off x="1703389" y="1676401"/>
            <a:ext cx="8893175" cy="449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indent="257175"/>
            <a:r>
              <a:rPr lang="en-US" altLang="zh-CN" b="1">
                <a:solidFill>
                  <a:srgbClr val="0070C0"/>
                </a:solidFill>
              </a:rPr>
              <a:t>     </a:t>
            </a:r>
            <a:r>
              <a:rPr lang="en-US" altLang="zh-CN" sz="2200" b="1">
                <a:solidFill>
                  <a:srgbClr val="0070C0"/>
                </a:solidFill>
                <a:latin typeface="华文仿宋" pitchFamily="2" charset="-122"/>
                <a:ea typeface="华文仿宋" pitchFamily="2" charset="-122"/>
              </a:rPr>
              <a:t>1</a:t>
            </a:r>
            <a:r>
              <a:rPr lang="zh-CN" altLang="en-US" sz="2200" b="1">
                <a:solidFill>
                  <a:srgbClr val="0070C0"/>
                </a:solidFill>
                <a:latin typeface="华文仿宋" pitchFamily="2" charset="-122"/>
                <a:ea typeface="华文仿宋" pitchFamily="2" charset="-122"/>
              </a:rPr>
              <a:t>、分析软件体系结构、功能、工作模式、工作环境、运行剖面、失效判据及其相应的可靠性框图等；</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2</a:t>
            </a:r>
            <a:r>
              <a:rPr lang="zh-CN" altLang="en-US" sz="2200" b="1">
                <a:solidFill>
                  <a:srgbClr val="0070C0"/>
                </a:solidFill>
                <a:latin typeface="华文仿宋" pitchFamily="2" charset="-122"/>
                <a:ea typeface="华文仿宋" pitchFamily="2" charset="-122"/>
              </a:rPr>
              <a:t>、划分软件的功能级；</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3</a:t>
            </a:r>
            <a:r>
              <a:rPr lang="zh-CN" altLang="en-US" sz="2200" b="1">
                <a:solidFill>
                  <a:srgbClr val="0070C0"/>
                </a:solidFill>
                <a:latin typeface="华文仿宋" pitchFamily="2" charset="-122"/>
                <a:ea typeface="华文仿宋" pitchFamily="2" charset="-122"/>
              </a:rPr>
              <a:t>、建立拟分析软件的失效模式；</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4</a:t>
            </a:r>
            <a:r>
              <a:rPr lang="zh-CN" altLang="en-US" sz="2200" b="1">
                <a:solidFill>
                  <a:srgbClr val="0070C0"/>
                </a:solidFill>
                <a:latin typeface="华文仿宋" pitchFamily="2" charset="-122"/>
                <a:ea typeface="华文仿宋" pitchFamily="2" charset="-122"/>
              </a:rPr>
              <a:t>、分析造成各种失效模式的原因；</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5</a:t>
            </a:r>
            <a:r>
              <a:rPr lang="zh-CN" altLang="en-US" sz="2200" b="1">
                <a:solidFill>
                  <a:srgbClr val="0070C0"/>
                </a:solidFill>
                <a:latin typeface="华文仿宋" pitchFamily="2" charset="-122"/>
                <a:ea typeface="华文仿宋" pitchFamily="2" charset="-122"/>
              </a:rPr>
              <a:t>、分析各种失效模式可能导致的局部效应和最终效应；</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6</a:t>
            </a:r>
            <a:r>
              <a:rPr lang="zh-CN" altLang="en-US" sz="2200" b="1">
                <a:solidFill>
                  <a:srgbClr val="0070C0"/>
                </a:solidFill>
                <a:latin typeface="华文仿宋" pitchFamily="2" charset="-122"/>
                <a:ea typeface="华文仿宋" pitchFamily="2" charset="-122"/>
              </a:rPr>
              <a:t>、分析失效模式，提出失效效应的检测方法；</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7</a:t>
            </a:r>
            <a:r>
              <a:rPr lang="zh-CN" altLang="en-US" sz="2200" b="1">
                <a:solidFill>
                  <a:srgbClr val="0070C0"/>
                </a:solidFill>
                <a:latin typeface="华文仿宋" pitchFamily="2" charset="-122"/>
                <a:ea typeface="华文仿宋" pitchFamily="2" charset="-122"/>
              </a:rPr>
              <a:t>、针对各种失效模式、原因和效应提出可能的纠正、预防措施；</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8</a:t>
            </a:r>
            <a:r>
              <a:rPr lang="zh-CN" altLang="en-US" sz="2200" b="1">
                <a:solidFill>
                  <a:srgbClr val="0070C0"/>
                </a:solidFill>
                <a:latin typeface="华文仿宋" pitchFamily="2" charset="-122"/>
                <a:ea typeface="华文仿宋" pitchFamily="2" charset="-122"/>
              </a:rPr>
              <a:t>、确定各种失效效应的严重程度等级；</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9</a:t>
            </a:r>
            <a:r>
              <a:rPr lang="zh-CN" altLang="en-US" sz="2200" b="1">
                <a:solidFill>
                  <a:srgbClr val="0070C0"/>
                </a:solidFill>
                <a:latin typeface="华文仿宋" pitchFamily="2" charset="-122"/>
                <a:ea typeface="华文仿宋" pitchFamily="2" charset="-122"/>
              </a:rPr>
              <a:t>、确定各种失效模式的发生概率；</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10</a:t>
            </a:r>
            <a:r>
              <a:rPr lang="zh-CN" altLang="en-US" sz="2200" b="1">
                <a:solidFill>
                  <a:srgbClr val="0070C0"/>
                </a:solidFill>
                <a:latin typeface="华文仿宋" pitchFamily="2" charset="-122"/>
                <a:ea typeface="华文仿宋" pitchFamily="2" charset="-122"/>
              </a:rPr>
              <a:t>、估计危害度；</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11</a:t>
            </a:r>
            <a:r>
              <a:rPr lang="zh-CN" altLang="en-US" sz="2200" b="1">
                <a:solidFill>
                  <a:srgbClr val="0070C0"/>
                </a:solidFill>
                <a:latin typeface="华文仿宋" pitchFamily="2" charset="-122"/>
                <a:ea typeface="华文仿宋" pitchFamily="2" charset="-122"/>
              </a:rPr>
              <a:t>、填写</a:t>
            </a:r>
            <a:r>
              <a:rPr lang="en-US" altLang="zh-CN" sz="2200" b="1">
                <a:solidFill>
                  <a:srgbClr val="0070C0"/>
                </a:solidFill>
                <a:latin typeface="华文仿宋" pitchFamily="2" charset="-122"/>
                <a:ea typeface="华文仿宋" pitchFamily="2" charset="-122"/>
              </a:rPr>
              <a:t>FMEA</a:t>
            </a:r>
            <a:r>
              <a:rPr lang="zh-CN" altLang="en-US" sz="2200" b="1">
                <a:solidFill>
                  <a:srgbClr val="0070C0"/>
                </a:solidFill>
                <a:latin typeface="华文仿宋" pitchFamily="2" charset="-122"/>
                <a:ea typeface="华文仿宋" pitchFamily="2" charset="-122"/>
              </a:rPr>
              <a:t>或</a:t>
            </a:r>
            <a:r>
              <a:rPr lang="en-US" altLang="zh-CN" sz="2200" b="1">
                <a:solidFill>
                  <a:srgbClr val="0070C0"/>
                </a:solidFill>
                <a:latin typeface="华文仿宋" pitchFamily="2" charset="-122"/>
                <a:ea typeface="华文仿宋" pitchFamily="2" charset="-122"/>
              </a:rPr>
              <a:t>FMECA</a:t>
            </a:r>
            <a:r>
              <a:rPr lang="zh-CN" altLang="en-US" sz="2200" b="1">
                <a:solidFill>
                  <a:srgbClr val="0070C0"/>
                </a:solidFill>
                <a:latin typeface="华文仿宋" pitchFamily="2" charset="-122"/>
                <a:ea typeface="华文仿宋" pitchFamily="2" charset="-122"/>
              </a:rPr>
              <a:t>表格；</a:t>
            </a:r>
          </a:p>
          <a:p>
            <a:pPr indent="257175"/>
            <a:r>
              <a:rPr lang="zh-CN" altLang="en-US" sz="2200" b="1">
                <a:solidFill>
                  <a:srgbClr val="0070C0"/>
                </a:solidFill>
                <a:latin typeface="华文仿宋" pitchFamily="2" charset="-122"/>
                <a:ea typeface="华文仿宋" pitchFamily="2" charset="-122"/>
              </a:rPr>
              <a:t>     </a:t>
            </a:r>
            <a:r>
              <a:rPr lang="en-US" altLang="zh-CN" sz="2200" b="1">
                <a:solidFill>
                  <a:srgbClr val="0070C0"/>
                </a:solidFill>
                <a:latin typeface="华文仿宋" pitchFamily="2" charset="-122"/>
                <a:ea typeface="华文仿宋" pitchFamily="2" charset="-122"/>
              </a:rPr>
              <a:t>12</a:t>
            </a:r>
            <a:r>
              <a:rPr lang="zh-CN" altLang="en-US" sz="2200" b="1">
                <a:solidFill>
                  <a:srgbClr val="0070C0"/>
                </a:solidFill>
                <a:latin typeface="华文仿宋" pitchFamily="2" charset="-122"/>
                <a:ea typeface="华文仿宋" pitchFamily="2" charset="-122"/>
              </a:rPr>
              <a:t>、将</a:t>
            </a:r>
            <a:r>
              <a:rPr lang="en-US" altLang="zh-CN" sz="2200" b="1">
                <a:solidFill>
                  <a:srgbClr val="0070C0"/>
                </a:solidFill>
                <a:latin typeface="华文仿宋" pitchFamily="2" charset="-122"/>
                <a:ea typeface="华文仿宋" pitchFamily="2" charset="-122"/>
              </a:rPr>
              <a:t>Ⅲ</a:t>
            </a:r>
            <a:r>
              <a:rPr lang="zh-CN" altLang="en-US" sz="2200" b="1">
                <a:solidFill>
                  <a:srgbClr val="0070C0"/>
                </a:solidFill>
                <a:latin typeface="华文仿宋" pitchFamily="2" charset="-122"/>
                <a:ea typeface="华文仿宋" pitchFamily="2" charset="-122"/>
              </a:rPr>
              <a:t>、</a:t>
            </a:r>
            <a:r>
              <a:rPr lang="en-US" altLang="zh-CN" sz="2200" b="1">
                <a:solidFill>
                  <a:srgbClr val="0070C0"/>
                </a:solidFill>
                <a:latin typeface="华文仿宋" pitchFamily="2" charset="-122"/>
                <a:ea typeface="华文仿宋" pitchFamily="2" charset="-122"/>
              </a:rPr>
              <a:t>Ⅳ</a:t>
            </a:r>
            <a:r>
              <a:rPr lang="zh-CN" altLang="en-US" sz="2200" b="1">
                <a:solidFill>
                  <a:srgbClr val="0070C0"/>
                </a:solidFill>
                <a:latin typeface="华文仿宋" pitchFamily="2" charset="-122"/>
                <a:ea typeface="华文仿宋" pitchFamily="2" charset="-122"/>
              </a:rPr>
              <a:t>级失效模式及其效应剔除，得到致命性故障报告表。</a:t>
            </a:r>
          </a:p>
        </p:txBody>
      </p:sp>
    </p:spTree>
    <p:extLst>
      <p:ext uri="{BB962C8B-B14F-4D97-AF65-F5344CB8AC3E}">
        <p14:creationId xmlns:p14="http://schemas.microsoft.com/office/powerpoint/2010/main" val="4236340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ext Box 3"/>
          <p:cNvSpPr txBox="1">
            <a:spLocks noChangeArrowheads="1"/>
          </p:cNvSpPr>
          <p:nvPr/>
        </p:nvSpPr>
        <p:spPr bwMode="auto">
          <a:xfrm>
            <a:off x="1703388" y="333375"/>
            <a:ext cx="88566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200" b="1" dirty="0">
                <a:solidFill>
                  <a:srgbClr val="0070C0"/>
                </a:solidFill>
                <a:latin typeface="黑体" pitchFamily="49" charset="-122"/>
                <a:ea typeface="黑体" pitchFamily="49" charset="-122"/>
              </a:rPr>
              <a:t>5.4   </a:t>
            </a:r>
            <a:r>
              <a:rPr lang="zh-CN" altLang="en-US" sz="3200" b="1" dirty="0">
                <a:solidFill>
                  <a:srgbClr val="0070C0"/>
                </a:solidFill>
                <a:latin typeface="黑体" pitchFamily="49" charset="-122"/>
                <a:ea typeface="黑体" pitchFamily="49" charset="-122"/>
              </a:rPr>
              <a:t>失效模式与影响分析：失效模式分类</a:t>
            </a:r>
          </a:p>
        </p:txBody>
      </p:sp>
      <p:graphicFrame>
        <p:nvGraphicFramePr>
          <p:cNvPr id="283652" name="Group 4"/>
          <p:cNvGraphicFramePr>
            <a:graphicFrameLocks noGrp="1"/>
          </p:cNvGraphicFramePr>
          <p:nvPr>
            <p:ph sz="half" idx="2"/>
          </p:nvPr>
        </p:nvGraphicFramePr>
        <p:xfrm>
          <a:off x="2855913" y="1196975"/>
          <a:ext cx="6983412" cy="5456240"/>
        </p:xfrm>
        <a:graphic>
          <a:graphicData uri="http://schemas.openxmlformats.org/drawingml/2006/table">
            <a:tbl>
              <a:tblPr/>
              <a:tblGrid>
                <a:gridCol w="1871662">
                  <a:extLst>
                    <a:ext uri="{9D8B030D-6E8A-4147-A177-3AD203B41FA5}">
                      <a16:colId xmlns:a16="http://schemas.microsoft.com/office/drawing/2014/main" val="20000"/>
                    </a:ext>
                  </a:extLst>
                </a:gridCol>
                <a:gridCol w="5111750">
                  <a:extLst>
                    <a:ext uri="{9D8B030D-6E8A-4147-A177-3AD203B41FA5}">
                      <a16:colId xmlns:a16="http://schemas.microsoft.com/office/drawing/2014/main" val="20001"/>
                    </a:ext>
                  </a:extLst>
                </a:gridCol>
              </a:tblGrid>
              <a:tr h="3353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Times New Roman" pitchFamily="18" charset="0"/>
                          <a:ea typeface="华文仿宋" pitchFamily="2" charset="-122"/>
                          <a:cs typeface="Times New Roman" pitchFamily="18" charset="0"/>
                        </a:rPr>
                        <a:t>软件异常类型</a:t>
                      </a:r>
                      <a:endParaRPr kumimoji="0" lang="zh-CN" altLang="en-US" sz="1600" b="1" i="0" u="none" strike="noStrike" cap="none" normalizeH="0" baseline="0" dirty="0">
                        <a:ln>
                          <a:noFill/>
                        </a:ln>
                        <a:solidFill>
                          <a:schemeClr val="tx1"/>
                        </a:solidFill>
                        <a:effectLst/>
                        <a:latin typeface="Arial" charset="0"/>
                        <a:ea typeface="华文仿宋" pitchFamily="2" charset="-122"/>
                        <a:cs typeface="Times New Roman" pitchFamily="18" charset="0"/>
                      </a:endParaRPr>
                    </a:p>
                  </a:txBody>
                  <a:tcPr marT="45723" marB="45723"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具体软件异常</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353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操作系统失败</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华文仿宋"/>
                          <a:ea typeface="华文仿宋" pitchFamily="2" charset="-122"/>
                          <a:cs typeface="Times New Roman" pitchFamily="18" charset="0"/>
                        </a:rPr>
                        <a:t>——</a:t>
                      </a:r>
                      <a:endParaRPr kumimoji="0" lang="en-US" altLang="zh-CN"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3353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程序挂起</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华文仿宋"/>
                          <a:ea typeface="华文仿宋" pitchFamily="2" charset="-122"/>
                          <a:cs typeface="Times New Roman" pitchFamily="18" charset="0"/>
                        </a:rPr>
                        <a:t>——</a:t>
                      </a:r>
                      <a:endParaRPr kumimoji="0" lang="en-US" altLang="zh-CN"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82300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程序失败</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程序不能启动</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程序运行不能终止</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程序不能退出</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131071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输出问题</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错误的格式</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不正确的结果、数据</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不完全或遗漏</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拼写错误、语法错误</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美化问题</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82300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未达到性能要求</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不能满足用户对运行时间的要求</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不能满足用户对数据处理量、处理精度的要求</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多用户系统不能满足用户数的要求</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3353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整个产品失效</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华文仿宋"/>
                          <a:ea typeface="华文仿宋" pitchFamily="2" charset="-122"/>
                          <a:cs typeface="Times New Roman" pitchFamily="18" charset="0"/>
                        </a:rPr>
                        <a:t>——</a:t>
                      </a:r>
                      <a:endParaRPr kumimoji="0" lang="en-US" altLang="zh-CN"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3353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系统错误信息</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华文仿宋"/>
                          <a:ea typeface="华文仿宋" pitchFamily="2" charset="-122"/>
                          <a:cs typeface="Times New Roman" pitchFamily="18" charset="0"/>
                        </a:rPr>
                        <a:t>——</a:t>
                      </a:r>
                      <a:endParaRPr kumimoji="0" lang="en-US" altLang="zh-CN"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82300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Times New Roman" pitchFamily="18" charset="0"/>
                          <a:ea typeface="华文仿宋" pitchFamily="2" charset="-122"/>
                          <a:cs typeface="Times New Roman" pitchFamily="18" charset="0"/>
                        </a:rPr>
                        <a:t>其他</a:t>
                      </a:r>
                      <a:endParaRPr kumimoji="0" lang="zh-CN" altLang="en-US" sz="1600" b="1" i="0" u="none" strike="noStrike" cap="none" normalizeH="0" baseline="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Times New Roman" pitchFamily="18" charset="0"/>
                          <a:ea typeface="华文仿宋" pitchFamily="2" charset="-122"/>
                          <a:cs typeface="Times New Roman" pitchFamily="18" charset="0"/>
                        </a:rPr>
                        <a:t>程序运行改变了系统配置参数</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Times New Roman" pitchFamily="18" charset="0"/>
                          <a:ea typeface="华文仿宋" pitchFamily="2" charset="-122"/>
                          <a:cs typeface="Times New Roman" pitchFamily="18" charset="0"/>
                        </a:rPr>
                        <a:t>程序运行改变了其它程序的数据</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Times New Roman" pitchFamily="18" charset="0"/>
                          <a:ea typeface="华文仿宋" pitchFamily="2" charset="-122"/>
                          <a:cs typeface="Times New Roman" pitchFamily="18" charset="0"/>
                        </a:rPr>
                        <a:t>其它</a:t>
                      </a:r>
                      <a:endParaRPr kumimoji="0" lang="zh-CN" altLang="en-US" sz="1600" b="1" i="0" u="none" strike="noStrike" cap="none" normalizeH="0" baseline="0" dirty="0">
                        <a:ln>
                          <a:noFill/>
                        </a:ln>
                        <a:solidFill>
                          <a:schemeClr val="tx1"/>
                        </a:solidFill>
                        <a:effectLst/>
                        <a:latin typeface="Arial" charset="0"/>
                        <a:ea typeface="华文仿宋" pitchFamily="2" charset="-122"/>
                        <a:cs typeface="Times New Roman" pitchFamily="18" charset="0"/>
                      </a:endParaRPr>
                    </a:p>
                  </a:txBody>
                  <a:tcPr marT="45723" marB="45723"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08907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ext Box 3"/>
          <p:cNvSpPr txBox="1">
            <a:spLocks noChangeArrowheads="1"/>
          </p:cNvSpPr>
          <p:nvPr/>
        </p:nvSpPr>
        <p:spPr bwMode="auto">
          <a:xfrm>
            <a:off x="1703388" y="333375"/>
            <a:ext cx="885666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200" b="1" dirty="0">
                <a:solidFill>
                  <a:srgbClr val="0070C0"/>
                </a:solidFill>
                <a:latin typeface="黑体" pitchFamily="49" charset="-122"/>
                <a:ea typeface="黑体" pitchFamily="49" charset="-122"/>
              </a:rPr>
              <a:t>5.4   </a:t>
            </a:r>
            <a:r>
              <a:rPr lang="zh-CN" altLang="en-US" sz="3200" b="1" dirty="0">
                <a:solidFill>
                  <a:srgbClr val="0070C0"/>
                </a:solidFill>
                <a:latin typeface="黑体" pitchFamily="49" charset="-122"/>
                <a:ea typeface="黑体" pitchFamily="49" charset="-122"/>
              </a:rPr>
              <a:t>失效模式与影响分析：软件故障形成</a:t>
            </a:r>
          </a:p>
        </p:txBody>
      </p:sp>
      <p:graphicFrame>
        <p:nvGraphicFramePr>
          <p:cNvPr id="284676" name="Group 4"/>
          <p:cNvGraphicFramePr>
            <a:graphicFrameLocks noGrp="1"/>
          </p:cNvGraphicFramePr>
          <p:nvPr>
            <p:ph sz="half" idx="2"/>
          </p:nvPr>
        </p:nvGraphicFramePr>
        <p:xfrm>
          <a:off x="1631950" y="1484313"/>
          <a:ext cx="8928100" cy="4729162"/>
        </p:xfrm>
        <a:graphic>
          <a:graphicData uri="http://schemas.openxmlformats.org/drawingml/2006/table">
            <a:tbl>
              <a:tblPr/>
              <a:tblGrid>
                <a:gridCol w="1079500">
                  <a:extLst>
                    <a:ext uri="{9D8B030D-6E8A-4147-A177-3AD203B41FA5}">
                      <a16:colId xmlns:a16="http://schemas.microsoft.com/office/drawing/2014/main" val="20000"/>
                    </a:ext>
                  </a:extLst>
                </a:gridCol>
                <a:gridCol w="1584325">
                  <a:extLst>
                    <a:ext uri="{9D8B030D-6E8A-4147-A177-3AD203B41FA5}">
                      <a16:colId xmlns:a16="http://schemas.microsoft.com/office/drawing/2014/main" val="20001"/>
                    </a:ext>
                  </a:extLst>
                </a:gridCol>
                <a:gridCol w="4640263">
                  <a:extLst>
                    <a:ext uri="{9D8B030D-6E8A-4147-A177-3AD203B41FA5}">
                      <a16:colId xmlns:a16="http://schemas.microsoft.com/office/drawing/2014/main" val="20002"/>
                    </a:ext>
                  </a:extLst>
                </a:gridCol>
                <a:gridCol w="1624012">
                  <a:extLst>
                    <a:ext uri="{9D8B030D-6E8A-4147-A177-3AD203B41FA5}">
                      <a16:colId xmlns:a16="http://schemas.microsoft.com/office/drawing/2014/main" val="20003"/>
                    </a:ext>
                  </a:extLst>
                </a:gridCol>
              </a:tblGrid>
              <a:tr h="30484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基本活动</a:t>
                      </a:r>
                    </a:p>
                  </a:txBody>
                  <a:tcPr marT="45726" marB="45726"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现象</a:t>
                      </a: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可能的原因</a:t>
                      </a: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缺陷性质</a:t>
                      </a:r>
                    </a:p>
                  </a:txBody>
                  <a:tcPr marT="45726" marB="45726"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3161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给定需求</a:t>
                      </a:r>
                    </a:p>
                  </a:txBody>
                  <a:tcPr marT="45726" marB="4572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不符合实际需求</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      </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1</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）对系统的认识不清楚；（</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2</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）用户需要表述不准确；（</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3</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）分配需求多变且不受控；（</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4</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）评审不充分；（</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5</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）配置管理不严。</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给定需求缺陷</a:t>
                      </a:r>
                    </a:p>
                  </a:txBody>
                  <a:tcPr marT="45726" marB="4572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945007">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需求分析</a:t>
                      </a:r>
                    </a:p>
                  </a:txBody>
                  <a:tcPr marT="45726" marB="4572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不符合用户需求</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      </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1</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）对用户需求理解有误；（</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2</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）需求分析不够或有误；（</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3</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）软件需求规格说明表达不准确；（</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4</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）需求管理存在缺陷；（</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5</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）评审不充分；（</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6</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）配置管理不严。</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需求规格说明缺陷</a:t>
                      </a:r>
                    </a:p>
                  </a:txBody>
                  <a:tcPr marT="45726" marB="4572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115839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软件设计</a:t>
                      </a:r>
                    </a:p>
                  </a:txBody>
                  <a:tcPr marT="45726" marB="4572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不符合用户需求</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不符合需求规格说明</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容错能力不够</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      </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1</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）对用户需求理解有误；（</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2</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）对需求规格说明理解不够；（</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3</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）对有关编码技术认识不够；（</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4</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）对有关约束条件认识不够；（</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5</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）设计不当；（</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6</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）设计文档有误；（</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7</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）需求管理存在缺陷；（</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8</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）评审不充分；（</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9</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）配置管理不严。</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设计缺陷</a:t>
                      </a:r>
                    </a:p>
                  </a:txBody>
                  <a:tcPr marT="45726" marB="4572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79385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编码实现</a:t>
                      </a:r>
                    </a:p>
                  </a:txBody>
                  <a:tcPr marT="45726" marB="4572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不满足设计要求</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      </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1</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）对设计文档理解不不准确；（</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2</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）所用技术不当；（</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3</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）偶然失误；（</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4</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）需求管理存在缺陷；（</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5</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）评审不充分；（</a:t>
                      </a:r>
                      <a:r>
                        <a:rPr kumimoji="0" lang="en-US" altLang="zh-CN"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6</a:t>
                      </a: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）配置管理不严。</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编码缺陷</a:t>
                      </a:r>
                    </a:p>
                  </a:txBody>
                  <a:tcPr marT="45726" marB="4572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79544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软件测试</a:t>
                      </a:r>
                    </a:p>
                  </a:txBody>
                  <a:tcPr marT="45726" marB="45726"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覆盖率不满足要求</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残留缺陷太多</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      </a:t>
                      </a:r>
                      <a:r>
                        <a:rPr kumimoji="0" lang="zh-CN" altLang="en-US"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a:t>
                      </a:r>
                      <a:r>
                        <a:rPr kumimoji="0" lang="en-US" altLang="zh-CN"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1</a:t>
                      </a:r>
                      <a:r>
                        <a:rPr kumimoji="0" lang="zh-CN" altLang="en-US"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）软件测试计划与设计有误；（</a:t>
                      </a:r>
                      <a:r>
                        <a:rPr kumimoji="0" lang="en-US" altLang="zh-CN"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2</a:t>
                      </a:r>
                      <a:r>
                        <a:rPr kumimoji="0" lang="zh-CN" altLang="en-US"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）测试资源不够；（</a:t>
                      </a:r>
                      <a:r>
                        <a:rPr kumimoji="0" lang="en-US" altLang="zh-CN"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3</a:t>
                      </a:r>
                      <a:r>
                        <a:rPr kumimoji="0" lang="zh-CN" altLang="en-US"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）测试管理欠缺；（</a:t>
                      </a:r>
                      <a:r>
                        <a:rPr kumimoji="0" lang="en-US" altLang="zh-CN"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4</a:t>
                      </a:r>
                      <a:r>
                        <a:rPr kumimoji="0" lang="zh-CN" altLang="en-US"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）需求管理存在缺陷；（</a:t>
                      </a:r>
                      <a:r>
                        <a:rPr kumimoji="0" lang="en-US" altLang="zh-CN"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5</a:t>
                      </a:r>
                      <a:r>
                        <a:rPr kumimoji="0" lang="zh-CN" altLang="en-US"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）评审不充分；（</a:t>
                      </a:r>
                      <a:r>
                        <a:rPr kumimoji="0" lang="en-US" altLang="zh-CN"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6</a:t>
                      </a:r>
                      <a:r>
                        <a:rPr kumimoji="0" lang="zh-CN" altLang="en-US"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）配置管理不严。</a:t>
                      </a:r>
                    </a:p>
                  </a:txBody>
                  <a:tcPr marT="45726" marB="4572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测试缺陷</a:t>
                      </a:r>
                    </a:p>
                  </a:txBody>
                  <a:tcPr marT="45726" marB="45726"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706779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1703388" y="495301"/>
            <a:ext cx="8856662" cy="584775"/>
          </a:xfrm>
          <a:prstGeom prst="rect">
            <a:avLst/>
          </a:prstGeom>
        </p:spPr>
        <p:txBody>
          <a:bodyPr vert="horz" lIns="91440" tIns="45720" rIns="91440" bIns="45720" rtlCol="0" anchor="ctr">
            <a:normAutofit/>
          </a:bodyPr>
          <a:lstStyle>
            <a:lvl1pPr algn="ctr">
              <a:spcBef>
                <a:spcPct val="0"/>
              </a:spcBef>
              <a:buNone/>
              <a:defRPr sz="3200" b="1">
                <a:solidFill>
                  <a:schemeClr val="tx2"/>
                </a:solidFill>
                <a:latin typeface="黑体" pitchFamily="49" charset="-122"/>
                <a:ea typeface="黑体" pitchFamily="49" charset="-122"/>
                <a:cs typeface="+mj-cs"/>
              </a:defRPr>
            </a:lvl1pPr>
          </a:lstStyle>
          <a:p>
            <a:r>
              <a:rPr lang="en-US" altLang="zh-CN" dirty="0"/>
              <a:t>5.2  </a:t>
            </a:r>
            <a:r>
              <a:rPr lang="zh-CN" altLang="en-US" dirty="0"/>
              <a:t>故障树分析：常用符号</a:t>
            </a:r>
          </a:p>
        </p:txBody>
      </p:sp>
      <p:graphicFrame>
        <p:nvGraphicFramePr>
          <p:cNvPr id="6" name="Object 6"/>
          <p:cNvGraphicFramePr>
            <a:graphicFrameLocks noChangeAspect="1"/>
          </p:cNvGraphicFramePr>
          <p:nvPr/>
        </p:nvGraphicFramePr>
        <p:xfrm>
          <a:off x="3216276" y="1412876"/>
          <a:ext cx="5832475" cy="5184775"/>
        </p:xfrm>
        <a:graphic>
          <a:graphicData uri="http://schemas.openxmlformats.org/presentationml/2006/ole">
            <mc:AlternateContent xmlns:mc="http://schemas.openxmlformats.org/markup-compatibility/2006">
              <mc:Choice xmlns:v="urn:schemas-microsoft-com:vml" Requires="v">
                <p:oleObj name="Visio" r:id="rId2" imgW="4186709" imgH="4006412" progId="Visio.Drawing.11">
                  <p:embed/>
                </p:oleObj>
              </mc:Choice>
              <mc:Fallback>
                <p:oleObj name="Visio" r:id="rId2" imgW="4186709" imgH="4006412" progId="Visio.Drawing.11">
                  <p:embed/>
                  <p:pic>
                    <p:nvPicPr>
                      <p:cNvPr id="6" name="Object 6"/>
                      <p:cNvPicPr>
                        <a:picLocks noChangeAspect="1" noChangeArrowheads="1"/>
                      </p:cNvPicPr>
                      <p:nvPr/>
                    </p:nvPicPr>
                    <p:blipFill>
                      <a:blip r:embed="rId3"/>
                      <a:srcRect/>
                      <a:stretch>
                        <a:fillRect/>
                      </a:stretch>
                    </p:blipFill>
                    <p:spPr bwMode="auto">
                      <a:xfrm>
                        <a:off x="3216276" y="1412876"/>
                        <a:ext cx="583247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WordArt 7"/>
          <p:cNvSpPr>
            <a:spLocks noChangeArrowheads="1" noChangeShapeType="1" noTextEdit="1"/>
          </p:cNvSpPr>
          <p:nvPr/>
        </p:nvSpPr>
        <p:spPr bwMode="auto">
          <a:xfrm>
            <a:off x="2773364" y="2997200"/>
            <a:ext cx="6562725" cy="13081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solidFill>
                  <a:srgbClr val="0070C0"/>
                </a:solidFill>
                <a:effectLst>
                  <a:outerShdw dist="35921" dir="2700000" algn="ctr" rotWithShape="0">
                    <a:srgbClr val="C0C0C0">
                      <a:alpha val="79999"/>
                    </a:srgbClr>
                  </a:outerShdw>
                </a:effectLst>
                <a:latin typeface="宋体"/>
                <a:ea typeface="宋体"/>
              </a:rPr>
              <a:t>同硬件故障树分析符号一样！</a:t>
            </a:r>
          </a:p>
        </p:txBody>
      </p:sp>
    </p:spTree>
    <p:extLst>
      <p:ext uri="{BB962C8B-B14F-4D97-AF65-F5344CB8AC3E}">
        <p14:creationId xmlns:p14="http://schemas.microsoft.com/office/powerpoint/2010/main" val="712871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91544" y="116632"/>
            <a:ext cx="8229600" cy="1143000"/>
          </a:xfrm>
        </p:spPr>
        <p:txBody>
          <a:bodyPr vert="horz" lIns="91440" tIns="45720" rIns="91440" bIns="45720" rtlCol="0" anchor="ctr">
            <a:normAutofit/>
          </a:bodyPr>
          <a:lstStyle/>
          <a:p>
            <a:r>
              <a:rPr lang="en-US" altLang="zh-CN" sz="3200" b="1" dirty="0">
                <a:solidFill>
                  <a:schemeClr val="tx2"/>
                </a:solidFill>
                <a:latin typeface="黑体" pitchFamily="49" charset="-122"/>
                <a:ea typeface="黑体" pitchFamily="49" charset="-122"/>
              </a:rPr>
              <a:t>5.2 </a:t>
            </a:r>
            <a:r>
              <a:rPr lang="zh-CN" altLang="en-US" sz="3200" b="1" dirty="0">
                <a:solidFill>
                  <a:schemeClr val="tx2"/>
                </a:solidFill>
                <a:latin typeface="黑体" pitchFamily="49" charset="-122"/>
                <a:ea typeface="黑体" pitchFamily="49" charset="-122"/>
              </a:rPr>
              <a:t>故障树分析</a:t>
            </a:r>
            <a:r>
              <a:rPr lang="en-US" altLang="zh-CN" sz="3200" b="1" dirty="0">
                <a:solidFill>
                  <a:schemeClr val="tx2"/>
                </a:solidFill>
                <a:latin typeface="黑体" pitchFamily="49" charset="-122"/>
                <a:ea typeface="黑体" pitchFamily="49" charset="-122"/>
              </a:rPr>
              <a:t>--</a:t>
            </a:r>
            <a:r>
              <a:rPr lang="zh-CN" altLang="en-US" sz="3200" b="1" dirty="0">
                <a:solidFill>
                  <a:schemeClr val="tx2"/>
                </a:solidFill>
                <a:latin typeface="黑体" pitchFamily="49" charset="-122"/>
                <a:ea typeface="黑体" pitchFamily="49" charset="-122"/>
              </a:rPr>
              <a:t>常用事件及符号</a:t>
            </a:r>
          </a:p>
        </p:txBody>
      </p:sp>
      <p:pic>
        <p:nvPicPr>
          <p:cNvPr id="12291" name="Picture 1" descr="C:\Users\zdp\AppData\Roaming\Tencent\Users\106601855\QQ\WinTemp\RichOle\9815)(`ZN~J0MK{Q30A%R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128713"/>
            <a:ext cx="7620000"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34088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1073</Words>
  <Application>Microsoft Office PowerPoint</Application>
  <PresentationFormat>宽屏</PresentationFormat>
  <Paragraphs>115</Paragraphs>
  <Slides>75</Slides>
  <Notes>3</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75</vt:i4>
      </vt:variant>
    </vt:vector>
  </HeadingPairs>
  <TitlesOfParts>
    <vt:vector size="85" baseType="lpstr">
      <vt:lpstr>等线</vt:lpstr>
      <vt:lpstr>等线 Light</vt:lpstr>
      <vt:lpstr>仿宋</vt:lpstr>
      <vt:lpstr>黑体</vt:lpstr>
      <vt:lpstr>华文仿宋</vt:lpstr>
      <vt:lpstr>宋体</vt:lpstr>
      <vt:lpstr>Arial</vt:lpstr>
      <vt:lpstr>Times New Roman</vt:lpstr>
      <vt:lpstr>Office 主题​​</vt:lpstr>
      <vt:lpstr>Visio</vt:lpstr>
      <vt:lpstr>PowerPoint 演示文稿</vt:lpstr>
      <vt:lpstr>5.1 故障树分析--概述</vt:lpstr>
      <vt:lpstr>5.1故障树分析--概述</vt:lpstr>
      <vt:lpstr>5.1故障树分析--概述</vt:lpstr>
      <vt:lpstr>5.1故障树分析--概述</vt:lpstr>
      <vt:lpstr>5.1 故障树分析--概述</vt:lpstr>
      <vt:lpstr>5.2 故障树分析--故障树分析的一般步骤</vt:lpstr>
      <vt:lpstr>PowerPoint 演示文稿</vt:lpstr>
      <vt:lpstr>5.2 故障树分析--常用事件及符号</vt:lpstr>
      <vt:lpstr>5.2 故障树分析--常用事件及符号</vt:lpstr>
      <vt:lpstr>5.2故障树分析--常用事件及符号</vt:lpstr>
      <vt:lpstr>5.2 故障树分析--常用逻辑门及符号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咫星</dc:creator>
  <cp:lastModifiedBy>张 咫星</cp:lastModifiedBy>
  <cp:revision>1</cp:revision>
  <dcterms:created xsi:type="dcterms:W3CDTF">2021-09-15T10:11:03Z</dcterms:created>
  <dcterms:modified xsi:type="dcterms:W3CDTF">2021-09-15T10:11:18Z</dcterms:modified>
</cp:coreProperties>
</file>